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25" r:id="rId4"/>
    <p:sldId id="326" r:id="rId5"/>
    <p:sldId id="361" r:id="rId6"/>
    <p:sldId id="362" r:id="rId7"/>
    <p:sldId id="363" r:id="rId8"/>
    <p:sldId id="364" r:id="rId9"/>
    <p:sldId id="365" r:id="rId10"/>
    <p:sldId id="366" r:id="rId11"/>
    <p:sldId id="367" r:id="rId12"/>
    <p:sldId id="368" r:id="rId13"/>
    <p:sldId id="369" r:id="rId14"/>
    <p:sldId id="258" r:id="rId15"/>
    <p:sldId id="311" r:id="rId16"/>
    <p:sldId id="261" r:id="rId17"/>
    <p:sldId id="312" r:id="rId18"/>
    <p:sldId id="313" r:id="rId19"/>
    <p:sldId id="316" r:id="rId20"/>
    <p:sldId id="317" r:id="rId21"/>
    <p:sldId id="314" r:id="rId22"/>
    <p:sldId id="315" r:id="rId23"/>
    <p:sldId id="330" r:id="rId24"/>
    <p:sldId id="331" r:id="rId25"/>
    <p:sldId id="333" r:id="rId26"/>
    <p:sldId id="334" r:id="rId27"/>
    <p:sldId id="335" r:id="rId28"/>
    <p:sldId id="336" r:id="rId29"/>
    <p:sldId id="337" r:id="rId30"/>
    <p:sldId id="338" r:id="rId31"/>
    <p:sldId id="339" r:id="rId32"/>
    <p:sldId id="340" r:id="rId33"/>
    <p:sldId id="342" r:id="rId34"/>
    <p:sldId id="341" r:id="rId35"/>
    <p:sldId id="343" r:id="rId36"/>
    <p:sldId id="344" r:id="rId37"/>
    <p:sldId id="345" r:id="rId38"/>
    <p:sldId id="349" r:id="rId39"/>
    <p:sldId id="346" r:id="rId40"/>
    <p:sldId id="347" r:id="rId41"/>
    <p:sldId id="354" r:id="rId42"/>
    <p:sldId id="348" r:id="rId43"/>
    <p:sldId id="355" r:id="rId44"/>
    <p:sldId id="356" r:id="rId45"/>
    <p:sldId id="357" r:id="rId46"/>
    <p:sldId id="31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111" d="100"/>
          <a:sy n="111" d="100"/>
        </p:scale>
        <p:origin x="46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0C81A69-ABDF-4037-BA0B-948D746D29B6}" type="datetimeFigureOut">
              <a:rPr lang="en-US" smtClean="0"/>
              <a:t>2025-10-22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A910B-D1DF-454F-9478-B2C7262EF41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90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81A69-ABDF-4037-BA0B-948D746D29B6}" type="datetimeFigureOut">
              <a:rPr lang="en-US" smtClean="0"/>
              <a:t>2025-10-22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A910B-D1DF-454F-9478-B2C7262EF416}" type="slidenum">
              <a:rPr lang="en-US" smtClean="0"/>
              <a:t>‹#›</a:t>
            </a:fld>
            <a:endParaRPr lang="en-US"/>
          </a:p>
        </p:txBody>
      </p:sp>
    </p:spTree>
    <p:extLst>
      <p:ext uri="{BB962C8B-B14F-4D97-AF65-F5344CB8AC3E}">
        <p14:creationId xmlns:p14="http://schemas.microsoft.com/office/powerpoint/2010/main" val="261713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81A69-ABDF-4037-BA0B-948D746D29B6}" type="datetimeFigureOut">
              <a:rPr lang="en-US" smtClean="0"/>
              <a:t>2025-10-22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A910B-D1DF-454F-9478-B2C7262EF416}" type="slidenum">
              <a:rPr lang="en-US" smtClean="0"/>
              <a:t>‹#›</a:t>
            </a:fld>
            <a:endParaRPr lang="en-US"/>
          </a:p>
        </p:txBody>
      </p:sp>
    </p:spTree>
    <p:extLst>
      <p:ext uri="{BB962C8B-B14F-4D97-AF65-F5344CB8AC3E}">
        <p14:creationId xmlns:p14="http://schemas.microsoft.com/office/powerpoint/2010/main" val="423854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C81A69-ABDF-4037-BA0B-948D746D29B6}" type="datetimeFigureOut">
              <a:rPr lang="en-US" smtClean="0"/>
              <a:t>2025-10-22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A910B-D1DF-454F-9478-B2C7262EF416}" type="slidenum">
              <a:rPr lang="en-US" smtClean="0"/>
              <a:t>‹#›</a:t>
            </a:fld>
            <a:endParaRPr lang="en-US"/>
          </a:p>
        </p:txBody>
      </p:sp>
    </p:spTree>
    <p:extLst>
      <p:ext uri="{BB962C8B-B14F-4D97-AF65-F5344CB8AC3E}">
        <p14:creationId xmlns:p14="http://schemas.microsoft.com/office/powerpoint/2010/main" val="26668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C81A69-ABDF-4037-BA0B-948D746D29B6}" type="datetimeFigureOut">
              <a:rPr lang="en-US" smtClean="0"/>
              <a:t>2025-10-22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A910B-D1DF-454F-9478-B2C7262EF41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43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C81A69-ABDF-4037-BA0B-948D746D29B6}" type="datetimeFigureOut">
              <a:rPr lang="en-US" smtClean="0"/>
              <a:t>2025-10-22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A910B-D1DF-454F-9478-B2C7262EF416}" type="slidenum">
              <a:rPr lang="en-US" smtClean="0"/>
              <a:t>‹#›</a:t>
            </a:fld>
            <a:endParaRPr lang="en-US"/>
          </a:p>
        </p:txBody>
      </p:sp>
    </p:spTree>
    <p:extLst>
      <p:ext uri="{BB962C8B-B14F-4D97-AF65-F5344CB8AC3E}">
        <p14:creationId xmlns:p14="http://schemas.microsoft.com/office/powerpoint/2010/main" val="18821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C81A69-ABDF-4037-BA0B-948D746D29B6}" type="datetimeFigureOut">
              <a:rPr lang="en-US" smtClean="0"/>
              <a:t>2025-10-22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A910B-D1DF-454F-9478-B2C7262EF416}" type="slidenum">
              <a:rPr lang="en-US" smtClean="0"/>
              <a:t>‹#›</a:t>
            </a:fld>
            <a:endParaRPr lang="en-US"/>
          </a:p>
        </p:txBody>
      </p:sp>
    </p:spTree>
    <p:extLst>
      <p:ext uri="{BB962C8B-B14F-4D97-AF65-F5344CB8AC3E}">
        <p14:creationId xmlns:p14="http://schemas.microsoft.com/office/powerpoint/2010/main" val="80336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81A69-ABDF-4037-BA0B-948D746D29B6}" type="datetimeFigureOut">
              <a:rPr lang="en-US" smtClean="0"/>
              <a:t>2025-10-22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A910B-D1DF-454F-9478-B2C7262EF416}" type="slidenum">
              <a:rPr lang="en-US" smtClean="0"/>
              <a:t>‹#›</a:t>
            </a:fld>
            <a:endParaRPr lang="en-US"/>
          </a:p>
        </p:txBody>
      </p:sp>
    </p:spTree>
    <p:extLst>
      <p:ext uri="{BB962C8B-B14F-4D97-AF65-F5344CB8AC3E}">
        <p14:creationId xmlns:p14="http://schemas.microsoft.com/office/powerpoint/2010/main" val="76748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C81A69-ABDF-4037-BA0B-948D746D29B6}" type="datetimeFigureOut">
              <a:rPr lang="en-US" smtClean="0"/>
              <a:t>2025-10-22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AA910B-D1DF-454F-9478-B2C7262EF416}" type="slidenum">
              <a:rPr lang="en-US" smtClean="0"/>
              <a:t>‹#›</a:t>
            </a:fld>
            <a:endParaRPr lang="en-US"/>
          </a:p>
        </p:txBody>
      </p:sp>
    </p:spTree>
    <p:extLst>
      <p:ext uri="{BB962C8B-B14F-4D97-AF65-F5344CB8AC3E}">
        <p14:creationId xmlns:p14="http://schemas.microsoft.com/office/powerpoint/2010/main" val="288547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0C81A69-ABDF-4037-BA0B-948D746D29B6}" type="datetimeFigureOut">
              <a:rPr lang="en-US" smtClean="0"/>
              <a:t>2025-10-22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AA910B-D1DF-454F-9478-B2C7262EF416}" type="slidenum">
              <a:rPr lang="en-US" smtClean="0"/>
              <a:t>‹#›</a:t>
            </a:fld>
            <a:endParaRPr lang="en-US"/>
          </a:p>
        </p:txBody>
      </p:sp>
    </p:spTree>
    <p:extLst>
      <p:ext uri="{BB962C8B-B14F-4D97-AF65-F5344CB8AC3E}">
        <p14:creationId xmlns:p14="http://schemas.microsoft.com/office/powerpoint/2010/main" val="234603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C81A69-ABDF-4037-BA0B-948D746D29B6}" type="datetimeFigureOut">
              <a:rPr lang="en-US" smtClean="0"/>
              <a:t>2025-10-22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A910B-D1DF-454F-9478-B2C7262EF416}" type="slidenum">
              <a:rPr lang="en-US" smtClean="0"/>
              <a:t>‹#›</a:t>
            </a:fld>
            <a:endParaRPr lang="en-US"/>
          </a:p>
        </p:txBody>
      </p:sp>
    </p:spTree>
    <p:extLst>
      <p:ext uri="{BB962C8B-B14F-4D97-AF65-F5344CB8AC3E}">
        <p14:creationId xmlns:p14="http://schemas.microsoft.com/office/powerpoint/2010/main" val="1951348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0C81A69-ABDF-4037-BA0B-948D746D29B6}" type="datetimeFigureOut">
              <a:rPr lang="en-US" smtClean="0"/>
              <a:t>2025-10-22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AA910B-D1DF-454F-9478-B2C7262EF41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611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cademic.oup.com/aje" TargetMode="External"/><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Times New Roman" panose="02020603050405020304" pitchFamily="18" charset="0"/>
                <a:cs typeface="Times New Roman" panose="02020603050405020304" pitchFamily="18" charset="0"/>
              </a:rPr>
              <a:t>Journal Watch </a:t>
            </a:r>
            <a:r>
              <a:rPr lang="en-US" dirty="0" smtClean="0">
                <a:latin typeface="Times New Roman" panose="02020603050405020304" pitchFamily="18" charset="0"/>
                <a:cs typeface="Times New Roman" panose="02020603050405020304" pitchFamily="18" charset="0"/>
              </a:rPr>
              <a:t>Presentation</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00051" y="4455620"/>
            <a:ext cx="10058400" cy="1576140"/>
          </a:xfrm>
        </p:spPr>
        <p:txBody>
          <a:bodyPr>
            <a:normAutofit fontScale="85000" lnSpcReduction="20000"/>
          </a:bodyPr>
          <a:lstStyle/>
          <a:p>
            <a:r>
              <a:rPr lang="en-US" b="1" i="1" cap="none"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Fereshteh</a:t>
            </a:r>
            <a:r>
              <a:rPr lang="en-US" b="1" i="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i="1" cap="none"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Davoodi</a:t>
            </a:r>
            <a:r>
              <a:rPr lang="en-US" b="1" i="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r>
              <a:rPr lang="en-US" b="1" i="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Ph.D. Candidate in Epidemiology</a:t>
            </a:r>
          </a:p>
          <a:p>
            <a:r>
              <a:rPr lang="en-US" b="1" i="1" cap="none"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Kermanshah University of Medical Sciences</a:t>
            </a:r>
          </a:p>
          <a:p>
            <a:r>
              <a:rPr lang="en-US" b="1" i="1" cap="none"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Under </a:t>
            </a:r>
            <a:r>
              <a:rPr lang="en-US" b="1" i="1" cap="none"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Dr</a:t>
            </a:r>
            <a:r>
              <a:rPr lang="en-US" b="1" i="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Shahab </a:t>
            </a:r>
            <a:r>
              <a:rPr lang="en-US" b="1" i="1" cap="none"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Rezaeian</a:t>
            </a:r>
            <a:r>
              <a:rPr lang="en-US" b="1" i="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S.V.</a:t>
            </a:r>
          </a:p>
          <a:p>
            <a:endParaRPr lang="en-US" b="1" i="1" cap="none"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61023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066" y="1564051"/>
            <a:ext cx="11641667" cy="4521879"/>
          </a:xfrm>
          <a:prstGeom prst="rect">
            <a:avLst/>
          </a:prstGeom>
        </p:spPr>
        <p:txBody>
          <a:bodyPr wrap="square">
            <a:spAutoFit/>
          </a:bodyPr>
          <a:lstStyle/>
          <a:p>
            <a:pPr algn="just">
              <a:lnSpc>
                <a:spcPct val="107000"/>
              </a:lnSpc>
              <a:spcAft>
                <a:spcPts val="80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Developmental </a:t>
            </a:r>
            <a:r>
              <a:rPr lang="en-US" b="1" dirty="0">
                <a:latin typeface="Times New Roman" panose="02020603050405020304" pitchFamily="18" charset="0"/>
                <a:ea typeface="Calibri" panose="020F0502020204030204" pitchFamily="34" charset="0"/>
                <a:cs typeface="Times New Roman" panose="02020603050405020304" pitchFamily="18" charset="0"/>
              </a:rPr>
              <a:t>Timing: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study also explored how the timing of </a:t>
            </a:r>
            <a:r>
              <a:rPr lang="en-US" dirty="0" err="1">
                <a:latin typeface="Times New Roman" panose="02020603050405020304" pitchFamily="18" charset="0"/>
                <a:ea typeface="Calibri" panose="020F0502020204030204" pitchFamily="34" charset="0"/>
                <a:cs typeface="Times New Roman" panose="02020603050405020304" pitchFamily="18" charset="0"/>
              </a:rPr>
              <a:t>DNAm</a:t>
            </a:r>
            <a:r>
              <a:rPr lang="en-US" dirty="0">
                <a:latin typeface="Times New Roman" panose="02020603050405020304" pitchFamily="18" charset="0"/>
                <a:ea typeface="Calibri" panose="020F0502020204030204" pitchFamily="34" charset="0"/>
                <a:cs typeface="Times New Roman" panose="02020603050405020304" pitchFamily="18" charset="0"/>
              </a:rPr>
              <a:t> alterations (e.g., during birth, childhood, adolescence) affects health outcomes. This is crucial for understanding when interventions might be most effective and how different life stages may influence susceptibility to health issues.</a:t>
            </a: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Results Interpretation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The study found strong associations between adversity-associated </a:t>
            </a:r>
            <a:r>
              <a:rPr lang="en-US" dirty="0" err="1">
                <a:latin typeface="Times New Roman" panose="02020603050405020304" pitchFamily="18" charset="0"/>
                <a:ea typeface="Calibri" panose="020F0502020204030204" pitchFamily="34" charset="0"/>
                <a:cs typeface="Times New Roman" panose="02020603050405020304" pitchFamily="18" charset="0"/>
              </a:rPr>
              <a:t>DNAm</a:t>
            </a:r>
            <a:r>
              <a:rPr lang="en-US" dirty="0">
                <a:latin typeface="Times New Roman" panose="02020603050405020304" pitchFamily="18" charset="0"/>
                <a:ea typeface="Calibri" panose="020F0502020204030204" pitchFamily="34" charset="0"/>
                <a:cs typeface="Times New Roman" panose="02020603050405020304" pitchFamily="18" charset="0"/>
              </a:rPr>
              <a:t> and various health outcomes, particularly highlighting that:</a:t>
            </a: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Early Developmental Stages: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DNAm</a:t>
            </a:r>
            <a:r>
              <a:rPr lang="en-US" dirty="0">
                <a:latin typeface="Times New Roman" panose="02020603050405020304" pitchFamily="18" charset="0"/>
                <a:ea typeface="Calibri" panose="020F0502020204030204" pitchFamily="34" charset="0"/>
                <a:cs typeface="Times New Roman" panose="02020603050405020304" pitchFamily="18" charset="0"/>
              </a:rPr>
              <a:t> changes during birth and childhood were significantly linked to both mental and physical health outcomes.</a:t>
            </a: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Adolescent and Young Adulthood:</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DNAm</a:t>
            </a:r>
            <a:r>
              <a:rPr lang="en-US" dirty="0">
                <a:latin typeface="Times New Roman" panose="02020603050405020304" pitchFamily="18" charset="0"/>
                <a:ea typeface="Calibri" panose="020F0502020204030204" pitchFamily="34" charset="0"/>
                <a:cs typeface="Times New Roman" panose="02020603050405020304" pitchFamily="18" charset="0"/>
              </a:rPr>
              <a:t> alterations during these stages were more closely associated with mental health issues.</a:t>
            </a:r>
          </a:p>
          <a:p>
            <a:r>
              <a:rPr lang="en-US" b="1" dirty="0">
                <a:latin typeface="Times New Roman" panose="02020603050405020304" pitchFamily="18" charset="0"/>
                <a:ea typeface="Calibri" panose="020F0502020204030204" pitchFamily="34" charset="0"/>
                <a:cs typeface="Times New Roman" panose="02020603050405020304" pitchFamily="18" charset="0"/>
              </a:rPr>
              <a:t>Risk-Suppressing Relationships:</a:t>
            </a:r>
            <a:r>
              <a:rPr lang="en-US" dirty="0">
                <a:latin typeface="Times New Roman" panose="02020603050405020304" pitchFamily="18" charset="0"/>
                <a:ea typeface="Calibri" panose="020F0502020204030204" pitchFamily="34" charset="0"/>
                <a:cs typeface="Times New Roman" panose="02020603050405020304" pitchFamily="18" charset="0"/>
              </a:rPr>
              <a:t> The findings suggested that some </a:t>
            </a:r>
            <a:r>
              <a:rPr lang="en-US" dirty="0" err="1">
                <a:latin typeface="Times New Roman" panose="02020603050405020304" pitchFamily="18" charset="0"/>
                <a:ea typeface="Calibri" panose="020F0502020204030204" pitchFamily="34" charset="0"/>
                <a:cs typeface="Times New Roman" panose="02020603050405020304" pitchFamily="18" charset="0"/>
              </a:rPr>
              <a:t>DNAm</a:t>
            </a:r>
            <a:r>
              <a:rPr lang="en-US" dirty="0">
                <a:latin typeface="Times New Roman" panose="02020603050405020304" pitchFamily="18" charset="0"/>
                <a:ea typeface="Calibri" panose="020F0502020204030204" pitchFamily="34" charset="0"/>
                <a:cs typeface="Times New Roman" panose="02020603050405020304" pitchFamily="18" charset="0"/>
              </a:rPr>
              <a:t> loci might act as compensatory mechanisms, potentially buffering against the adverse effects of childhood adversity.</a:t>
            </a:r>
            <a:endParaRPr lang="en-US" dirty="0">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1155700" y="113076"/>
            <a:ext cx="10058400" cy="145097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b="1" dirty="0" smtClean="0">
                <a:latin typeface="Times New Roman" panose="02020603050405020304" pitchFamily="18" charset="0"/>
                <a:cs typeface="Times New Roman" panose="02020603050405020304" pitchFamily="18" charset="0"/>
              </a:rPr>
              <a:t>DNA Methylation as a Possible Mechanism Linking Childhood Adversity and Health</a:t>
            </a:r>
            <a:br>
              <a:rPr lang="en-US" sz="3200" b="1" dirty="0" smtClean="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748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654" y="236727"/>
            <a:ext cx="10058400" cy="1450757"/>
          </a:xfrm>
        </p:spPr>
        <p:txBody>
          <a:bodyPr>
            <a:noAutofit/>
          </a:bodyPr>
          <a:lstStyle/>
          <a:p>
            <a:r>
              <a:rPr lang="en-US" sz="3200" b="1" dirty="0">
                <a:latin typeface="Times New Roman" panose="02020603050405020304" pitchFamily="18" charset="0"/>
                <a:cs typeface="Times New Roman" panose="02020603050405020304" pitchFamily="18" charset="0"/>
              </a:rPr>
              <a:t>Childhood adversity and time to pregnancy in a preconception </a:t>
            </a:r>
            <a:r>
              <a:rPr lang="en-US" sz="3200" b="1" dirty="0" smtClean="0">
                <a:latin typeface="Times New Roman" panose="02020603050405020304" pitchFamily="18" charset="0"/>
                <a:cs typeface="Times New Roman" panose="02020603050405020304" pitchFamily="18" charset="0"/>
              </a:rPr>
              <a:t>cohort</a:t>
            </a:r>
            <a:br>
              <a:rPr lang="en-US" sz="3200" b="1" dirty="0" smtClean="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81644" y="1687484"/>
            <a:ext cx="11155680" cy="3430619"/>
          </a:xfrm>
          <a:prstGeom prst="rect">
            <a:avLst/>
          </a:prstGeom>
        </p:spPr>
        <p:txBody>
          <a:bodyPr wrap="square">
            <a:spAutoFit/>
          </a:bodyPr>
          <a:lstStyle/>
          <a:p>
            <a:pPr marL="228600" marR="0">
              <a:lnSpc>
                <a:spcPct val="107000"/>
              </a:lnSpc>
              <a:spcBef>
                <a:spcPts val="1200"/>
              </a:spcBef>
              <a:spcAft>
                <a:spcPts val="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Introduction</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Examine the association between childhood adversity and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fecundability</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Assess the modifying effect of childhood social support</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p>
          <a:p>
            <a:pPr marR="0">
              <a:lnSpc>
                <a:spcPct val="107000"/>
              </a:lnSpc>
              <a:spcBef>
                <a:spcPts val="600"/>
              </a:spcBef>
              <a:spcAft>
                <a:spcPts val="60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Study Population</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6318 female participants aged 21-45 years</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Data from Pregnancy Study Online (PRESTO), 2013-2022</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p>
          <a:p>
            <a:pPr marR="0">
              <a:lnSpc>
                <a:spcPct val="107000"/>
              </a:lnSpc>
              <a:spcBef>
                <a:spcPts val="600"/>
              </a:spcBef>
              <a:spcAft>
                <a:spcPts val="600"/>
              </a:spcAft>
            </a:pPr>
            <a:r>
              <a:rPr lang="en-US"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Methodology</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681643" y="4618889"/>
            <a:ext cx="4272741" cy="1477328"/>
          </a:xfrm>
          <a:prstGeom prst="rect">
            <a:avLst/>
          </a:prstGeom>
        </p:spPr>
        <p:txBody>
          <a:bodyPr wrap="square">
            <a:spAutoFit/>
          </a:bodyPr>
          <a:lstStyle/>
          <a:p>
            <a:pPr algn="just"/>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Data Collection:</a:t>
            </a:r>
          </a:p>
          <a:p>
            <a:pPr lvl="1" algn="just"/>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Baseline questionnaire.</a:t>
            </a:r>
          </a:p>
          <a:p>
            <a:pPr lvl="1" algn="just"/>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Bimonthly follow-up questionnaires.</a:t>
            </a:r>
          </a:p>
          <a:p>
            <a:pPr lvl="1" algn="just"/>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Supplemental questionnaire on life experiences (ACEs and social support).</a:t>
            </a:r>
          </a:p>
        </p:txBody>
      </p:sp>
      <p:sp>
        <p:nvSpPr>
          <p:cNvPr id="5" name="Rectangle 4"/>
          <p:cNvSpPr/>
          <p:nvPr/>
        </p:nvSpPr>
        <p:spPr>
          <a:xfrm>
            <a:off x="6616928" y="4434223"/>
            <a:ext cx="4838009" cy="923330"/>
          </a:xfrm>
          <a:prstGeom prst="rect">
            <a:avLst/>
          </a:prstGeom>
        </p:spPr>
        <p:txBody>
          <a:bodyPr wrap="square">
            <a:spAutoFit/>
          </a:bodyPr>
          <a:lstStyle/>
          <a:p>
            <a:pPr marL="465138" indent="-465138"/>
            <a:r>
              <a:rPr lang="en-US" b="1" dirty="0">
                <a:solidFill>
                  <a:srgbClr val="262626"/>
                </a:solidFill>
                <a:latin typeface="Times New Roman" panose="02020603050405020304" pitchFamily="18" charset="0"/>
                <a:cs typeface="Times New Roman" panose="02020603050405020304" pitchFamily="18" charset="0"/>
              </a:rPr>
              <a:t>Social Support Measurement</a:t>
            </a:r>
            <a:r>
              <a:rPr lang="en-US" b="1" dirty="0" smtClean="0">
                <a:solidFill>
                  <a:srgbClr val="262626"/>
                </a:solidFill>
                <a:latin typeface="Times New Roman" panose="02020603050405020304" pitchFamily="18" charset="0"/>
                <a:cs typeface="Times New Roman" panose="02020603050405020304" pitchFamily="18" charset="0"/>
              </a:rPr>
              <a:t>:</a:t>
            </a:r>
          </a:p>
          <a:p>
            <a:pPr marL="515938" indent="-66675"/>
            <a:r>
              <a:rPr lang="en-US" dirty="0" smtClean="0">
                <a:solidFill>
                  <a:srgbClr val="262626"/>
                </a:solidFill>
                <a:latin typeface="Times New Roman" panose="02020603050405020304" pitchFamily="18" charset="0"/>
                <a:cs typeface="Times New Roman" panose="02020603050405020304" pitchFamily="18" charset="0"/>
              </a:rPr>
              <a:t>Modified </a:t>
            </a:r>
            <a:r>
              <a:rPr lang="en-US" dirty="0" err="1">
                <a:solidFill>
                  <a:srgbClr val="262626"/>
                </a:solidFill>
                <a:latin typeface="Times New Roman" panose="02020603050405020304" pitchFamily="18" charset="0"/>
                <a:cs typeface="Times New Roman" panose="02020603050405020304" pitchFamily="18" charset="0"/>
              </a:rPr>
              <a:t>Berkman-Syme</a:t>
            </a:r>
            <a:r>
              <a:rPr lang="en-US" dirty="0">
                <a:solidFill>
                  <a:srgbClr val="262626"/>
                </a:solidFill>
                <a:latin typeface="Times New Roman" panose="02020603050405020304" pitchFamily="18" charset="0"/>
                <a:cs typeface="Times New Roman" panose="02020603050405020304" pitchFamily="18" charset="0"/>
              </a:rPr>
              <a:t> Social Network Index (SNI)</a:t>
            </a:r>
            <a:endParaRPr lang="en-US" b="0" i="0" dirty="0">
              <a:solidFill>
                <a:srgbClr val="262626"/>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616928" y="5357553"/>
            <a:ext cx="6096000" cy="923330"/>
          </a:xfrm>
          <a:prstGeom prst="rect">
            <a:avLst/>
          </a:prstGeom>
        </p:spPr>
        <p:txBody>
          <a:bodyPr>
            <a:spAutoFit/>
          </a:bodyPr>
          <a:lstStyle/>
          <a:p>
            <a:r>
              <a:rPr lang="en-US" b="1" dirty="0">
                <a:latin typeface="Times New Roman" panose="02020603050405020304" pitchFamily="18" charset="0"/>
                <a:cs typeface="Times New Roman" panose="02020603050405020304" pitchFamily="18" charset="0"/>
              </a:rPr>
              <a:t>Outcome Measures: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Computation of </a:t>
            </a:r>
            <a:r>
              <a:rPr lang="en-US" dirty="0" err="1">
                <a:latin typeface="Times New Roman" panose="02020603050405020304" pitchFamily="18" charset="0"/>
                <a:cs typeface="Times New Roman" panose="02020603050405020304" pitchFamily="18" charset="0"/>
              </a:rPr>
              <a:t>fecundability</a:t>
            </a:r>
            <a:r>
              <a:rPr lang="en-US" dirty="0">
                <a:latin typeface="Times New Roman" panose="02020603050405020304" pitchFamily="18" charset="0"/>
                <a:cs typeface="Times New Roman" panose="02020603050405020304" pitchFamily="18" charset="0"/>
              </a:rPr>
              <a:t> ratios (FRs) and 95% confidence intervals (CIs).</a:t>
            </a:r>
          </a:p>
        </p:txBody>
      </p:sp>
    </p:spTree>
    <p:extLst>
      <p:ext uri="{BB962C8B-B14F-4D97-AF65-F5344CB8AC3E}">
        <p14:creationId xmlns:p14="http://schemas.microsoft.com/office/powerpoint/2010/main" val="3635357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2976" y="1422856"/>
            <a:ext cx="11144348" cy="4832605"/>
          </a:xfrm>
          <a:prstGeom prst="rect">
            <a:avLst/>
          </a:prstGeom>
        </p:spPr>
        <p:txBody>
          <a:bodyPr wrap="square">
            <a:spAutoFit/>
          </a:bodyPr>
          <a:lstStyle/>
          <a:p>
            <a:pPr algn="just">
              <a:lnSpc>
                <a:spcPct val="107000"/>
              </a:lnSpc>
              <a:spcBef>
                <a:spcPts val="600"/>
              </a:spcBef>
              <a:spcAft>
                <a:spcPts val="600"/>
              </a:spcAft>
            </a:pPr>
            <a:r>
              <a:rPr lang="en-US" b="1" dirty="0" smtClean="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Statistical </a:t>
            </a:r>
            <a:r>
              <a:rPr lang="en-US" b="1"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Analysis</a:t>
            </a:r>
          </a:p>
          <a:p>
            <a:pPr marL="685800" marR="0" algn="just">
              <a:lnSpc>
                <a:spcPct val="107000"/>
              </a:lnSpc>
              <a:spcBef>
                <a:spcPts val="600"/>
              </a:spcBef>
              <a:spcAft>
                <a:spcPts val="600"/>
              </a:spcAft>
            </a:pPr>
            <a:r>
              <a:rPr lang="en-US" dirty="0" smtClean="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Proportional </a:t>
            </a:r>
            <a:r>
              <a:rPr lang="en-US" dirty="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probabilities regression </a:t>
            </a:r>
            <a:r>
              <a:rPr lang="en-US" dirty="0" smtClean="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models </a:t>
            </a:r>
            <a:r>
              <a:rPr lang="en-US"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(like </a:t>
            </a:r>
            <a:r>
              <a:rPr lang="en-US" dirty="0" smtClean="0">
                <a:solidFill>
                  <a:srgbClr val="FF0000"/>
                </a:solidFill>
                <a:latin typeface="Times New Roman" panose="02020603050405020304" pitchFamily="18" charset="0"/>
                <a:cs typeface="Times New Roman" panose="02020603050405020304" pitchFamily="18" charset="0"/>
              </a:rPr>
              <a:t>logistic regression is </a:t>
            </a:r>
            <a:r>
              <a:rPr lang="en-US" dirty="0">
                <a:solidFill>
                  <a:srgbClr val="FF0000"/>
                </a:solidFill>
                <a:latin typeface="Times New Roman" panose="02020603050405020304" pitchFamily="18" charset="0"/>
                <a:cs typeface="Times New Roman" panose="02020603050405020304" pitchFamily="18" charset="0"/>
              </a:rPr>
              <a:t>valuable for analyzing categorical </a:t>
            </a:r>
            <a:r>
              <a:rPr lang="en-US" dirty="0" smtClean="0">
                <a:solidFill>
                  <a:srgbClr val="FF0000"/>
                </a:solidFill>
                <a:latin typeface="Times New Roman" panose="02020603050405020304" pitchFamily="18" charset="0"/>
                <a:cs typeface="Times New Roman" panose="02020603050405020304" pitchFamily="18" charset="0"/>
              </a:rPr>
              <a:t>outcomes, </a:t>
            </a:r>
            <a:r>
              <a:rPr lang="en-US" dirty="0">
                <a:solidFill>
                  <a:srgbClr val="FF0000"/>
                </a:solidFill>
                <a:latin typeface="Times New Roman" panose="02020603050405020304" pitchFamily="18" charset="0"/>
                <a:cs typeface="Times New Roman" panose="02020603050405020304" pitchFamily="18" charset="0"/>
              </a:rPr>
              <a:t>Logistic regression is ideal for binary outcomes, whereas proportional probabilities regression is suited for ordinal </a:t>
            </a:r>
            <a:r>
              <a:rPr lang="en-US" dirty="0" smtClean="0">
                <a:solidFill>
                  <a:srgbClr val="FF0000"/>
                </a:solidFill>
                <a:latin typeface="Times New Roman" panose="02020603050405020304" pitchFamily="18" charset="0"/>
                <a:cs typeface="Times New Roman" panose="02020603050405020304" pitchFamily="18" charset="0"/>
              </a:rPr>
              <a:t>outcomes).</a:t>
            </a:r>
            <a:endParaRPr lang="en-US"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gn="just"/>
            <a:endParaRPr 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Key Findings</a:t>
            </a:r>
          </a:p>
          <a:p>
            <a:pPr algn="just"/>
            <a:r>
              <a:rPr lang="en-US" b="1" dirty="0" smtClean="0">
                <a:latin typeface="Times New Roman" panose="02020603050405020304" pitchFamily="18" charset="0"/>
                <a:cs typeface="Times New Roman" panose="02020603050405020304" pitchFamily="18" charset="0"/>
              </a:rPr>
              <a:t>Adjusted </a:t>
            </a:r>
            <a:r>
              <a:rPr lang="en-US" b="1" dirty="0" err="1">
                <a:latin typeface="Times New Roman" panose="02020603050405020304" pitchFamily="18" charset="0"/>
                <a:cs typeface="Times New Roman" panose="02020603050405020304" pitchFamily="18" charset="0"/>
              </a:rPr>
              <a:t>Fecundability</a:t>
            </a:r>
            <a:r>
              <a:rPr lang="en-US" b="1" dirty="0">
                <a:latin typeface="Times New Roman" panose="02020603050405020304" pitchFamily="18" charset="0"/>
                <a:cs typeface="Times New Roman" panose="02020603050405020304" pitchFamily="18" charset="0"/>
              </a:rPr>
              <a:t> Ratios:</a:t>
            </a:r>
            <a:endParaRPr lang="en-US" dirty="0">
              <a:latin typeface="Times New Roman" panose="02020603050405020304" pitchFamily="18" charset="0"/>
              <a:cs typeface="Times New Roman" panose="02020603050405020304" pitchFamily="18" charset="0"/>
            </a:endParaRPr>
          </a:p>
          <a:p>
            <a:pPr lvl="1" algn="just"/>
            <a:r>
              <a:rPr lang="en-US" dirty="0">
                <a:latin typeface="Times New Roman" panose="02020603050405020304" pitchFamily="18" charset="0"/>
                <a:cs typeface="Times New Roman" panose="02020603050405020304" pitchFamily="18" charset="0"/>
              </a:rPr>
              <a:t>ACE scores 1-3 vs 0: </a:t>
            </a:r>
            <a:r>
              <a:rPr lang="en-US" b="1" dirty="0">
                <a:latin typeface="Times New Roman" panose="02020603050405020304" pitchFamily="18" charset="0"/>
                <a:cs typeface="Times New Roman" panose="02020603050405020304" pitchFamily="18" charset="0"/>
              </a:rPr>
              <a:t>FR = 0.91</a:t>
            </a:r>
            <a:r>
              <a:rPr lang="en-US" dirty="0">
                <a:latin typeface="Times New Roman" panose="02020603050405020304" pitchFamily="18" charset="0"/>
                <a:cs typeface="Times New Roman" panose="02020603050405020304" pitchFamily="18" charset="0"/>
              </a:rPr>
              <a:t> (95% CI, 0.85-0.97) </a:t>
            </a:r>
            <a:r>
              <a:rPr lang="en-US" dirty="0">
                <a:solidFill>
                  <a:srgbClr val="FF0000"/>
                </a:solidFill>
                <a:latin typeface="Times New Roman" panose="02020603050405020304" pitchFamily="18" charset="0"/>
                <a:cs typeface="Times New Roman" panose="02020603050405020304" pitchFamily="18" charset="0"/>
              </a:rPr>
              <a:t>(Meaning: Women with 1-3 ACEs have a 9% lower probability of conception per cycle compared to women with 0 ACEs.)</a:t>
            </a:r>
          </a:p>
          <a:p>
            <a:pPr lvl="1" algn="just"/>
            <a:r>
              <a:rPr lang="en-US" dirty="0">
                <a:latin typeface="Times New Roman" panose="02020603050405020304" pitchFamily="18" charset="0"/>
                <a:cs typeface="Times New Roman" panose="02020603050405020304" pitchFamily="18" charset="0"/>
              </a:rPr>
              <a:t>ACE scores ≥4 vs 0: </a:t>
            </a:r>
            <a:r>
              <a:rPr lang="en-US" b="1" dirty="0">
                <a:latin typeface="Times New Roman" panose="02020603050405020304" pitchFamily="18" charset="0"/>
                <a:cs typeface="Times New Roman" panose="02020603050405020304" pitchFamily="18" charset="0"/>
              </a:rPr>
              <a:t>FR = 0.84</a:t>
            </a:r>
            <a:r>
              <a:rPr lang="en-US" dirty="0">
                <a:latin typeface="Times New Roman" panose="02020603050405020304" pitchFamily="18" charset="0"/>
                <a:cs typeface="Times New Roman" panose="02020603050405020304" pitchFamily="18" charset="0"/>
              </a:rPr>
              <a:t> (95% CI, 0.77-0.91</a:t>
            </a:r>
            <a:r>
              <a:rPr lang="en-US" dirty="0" smtClean="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(Meaning: Women with 4 or more ACEs have a 16% lower probability of conception per cycle compared to women with 0 ACEs</a:t>
            </a:r>
            <a:r>
              <a:rPr lang="en-US" dirty="0" smtClean="0">
                <a:solidFill>
                  <a:srgbClr val="FF0000"/>
                </a:solidFill>
                <a:latin typeface="Times New Roman" panose="02020603050405020304" pitchFamily="18" charset="0"/>
                <a:cs typeface="Times New Roman" panose="02020603050405020304" pitchFamily="18" charset="0"/>
              </a:rPr>
              <a:t>.)</a:t>
            </a:r>
          </a:p>
          <a:p>
            <a:pPr lvl="1" algn="just"/>
            <a:endParaRPr lang="en-US" dirty="0" smtClean="0">
              <a:solidFill>
                <a:srgbClr val="FF0000"/>
              </a:solidFill>
              <a:latin typeface="Times New Roman" panose="02020603050405020304" pitchFamily="18" charset="0"/>
              <a:cs typeface="Times New Roman" panose="02020603050405020304" pitchFamily="18" charset="0"/>
            </a:endParaRPr>
          </a:p>
          <a:p>
            <a:pPr algn="just"/>
            <a:r>
              <a:rPr lang="en-US" b="1" dirty="0">
                <a:solidFill>
                  <a:srgbClr val="FF0000"/>
                </a:solidFill>
                <a:latin typeface="Times New Roman" panose="02020603050405020304" pitchFamily="18" charset="0"/>
                <a:cs typeface="Times New Roman" panose="02020603050405020304" pitchFamily="18" charset="0"/>
              </a:rPr>
              <a:t>Conclusion</a:t>
            </a:r>
          </a:p>
          <a:p>
            <a:pPr algn="just"/>
            <a:r>
              <a:rPr lang="en-US" dirty="0">
                <a:solidFill>
                  <a:srgbClr val="FF0000"/>
                </a:solidFill>
                <a:latin typeface="Times New Roman" panose="02020603050405020304" pitchFamily="18" charset="0"/>
                <a:cs typeface="Times New Roman" panose="02020603050405020304" pitchFamily="18" charset="0"/>
              </a:rPr>
              <a:t>Both findings indicate a negative association between childhood adversity (as measured by ACE scores) and </a:t>
            </a:r>
            <a:r>
              <a:rPr lang="en-US" dirty="0" err="1">
                <a:solidFill>
                  <a:srgbClr val="FF0000"/>
                </a:solidFill>
                <a:latin typeface="Times New Roman" panose="02020603050405020304" pitchFamily="18" charset="0"/>
                <a:cs typeface="Times New Roman" panose="02020603050405020304" pitchFamily="18" charset="0"/>
              </a:rPr>
              <a:t>fecundability</a:t>
            </a:r>
            <a:r>
              <a:rPr lang="en-US" dirty="0">
                <a:solidFill>
                  <a:srgbClr val="FF0000"/>
                </a:solidFill>
                <a:latin typeface="Times New Roman" panose="02020603050405020304" pitchFamily="18" charset="0"/>
                <a:cs typeface="Times New Roman" panose="02020603050405020304" pitchFamily="18" charset="0"/>
              </a:rPr>
              <a:t>. Higher ACE scores are linked to lower probabilities of conception, with a more pronounced effect observed in those with 4 or more ACEs</a:t>
            </a:r>
            <a:r>
              <a:rPr lang="en-US" dirty="0" smtClean="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483504" y="428526"/>
            <a:ext cx="7010400" cy="8574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Childhood adversity and time to pregnancy in a preconception cohort</a:t>
            </a:r>
            <a:endParaRPr lang="en-US" sz="2000" b="1" dirty="0"/>
          </a:p>
        </p:txBody>
      </p:sp>
    </p:spTree>
    <p:extLst>
      <p:ext uri="{BB962C8B-B14F-4D97-AF65-F5344CB8AC3E}">
        <p14:creationId xmlns:p14="http://schemas.microsoft.com/office/powerpoint/2010/main" val="2870512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1644" y="1687484"/>
            <a:ext cx="11510356" cy="4431983"/>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Key </a:t>
            </a:r>
            <a:r>
              <a:rPr lang="en-US" b="1" dirty="0">
                <a:latin typeface="Times New Roman" panose="02020603050405020304" pitchFamily="18" charset="0"/>
                <a:cs typeface="Times New Roman" panose="02020603050405020304" pitchFamily="18" charset="0"/>
              </a:rPr>
              <a:t>Findings</a:t>
            </a:r>
          </a:p>
          <a:p>
            <a:r>
              <a:rPr lang="en-US" b="1" dirty="0" smtClean="0">
                <a:latin typeface="Times New Roman" panose="02020603050405020304" pitchFamily="18" charset="0"/>
                <a:cs typeface="Times New Roman" panose="02020603050405020304" pitchFamily="18" charset="0"/>
              </a:rPr>
              <a:t>Social </a:t>
            </a:r>
            <a:r>
              <a:rPr lang="en-US" b="1" dirty="0">
                <a:latin typeface="Times New Roman" panose="02020603050405020304" pitchFamily="18" charset="0"/>
                <a:cs typeface="Times New Roman" panose="02020603050405020304" pitchFamily="18" charset="0"/>
              </a:rPr>
              <a:t>Support Impact</a:t>
            </a:r>
          </a:p>
          <a:p>
            <a:r>
              <a:rPr lang="en-US" b="1" dirty="0" err="1">
                <a:latin typeface="Times New Roman" panose="02020603050405020304" pitchFamily="18" charset="0"/>
                <a:cs typeface="Times New Roman" panose="02020603050405020304" pitchFamily="18" charset="0"/>
              </a:rPr>
              <a:t>Fecundability</a:t>
            </a:r>
            <a:r>
              <a:rPr lang="en-US" b="1" dirty="0">
                <a:latin typeface="Times New Roman" panose="02020603050405020304" pitchFamily="18" charset="0"/>
                <a:cs typeface="Times New Roman" panose="02020603050405020304" pitchFamily="18" charset="0"/>
              </a:rPr>
              <a:t> Ratios by Social Support:</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High social support (SNI ≥4) for ACE scores ≥4 vs 0: </a:t>
            </a:r>
            <a:r>
              <a:rPr lang="en-US" b="1" dirty="0">
                <a:latin typeface="Times New Roman" panose="02020603050405020304" pitchFamily="18" charset="0"/>
                <a:cs typeface="Times New Roman" panose="02020603050405020304" pitchFamily="18" charset="0"/>
              </a:rPr>
              <a:t>FR = 0.86</a:t>
            </a:r>
            <a:r>
              <a:rPr lang="en-US" dirty="0">
                <a:latin typeface="Times New Roman" panose="02020603050405020304" pitchFamily="18" charset="0"/>
                <a:cs typeface="Times New Roman" panose="02020603050405020304" pitchFamily="18" charset="0"/>
              </a:rPr>
              <a:t> (95% CI, 0.78-0.94</a:t>
            </a:r>
            <a:r>
              <a:rPr lang="en-US" dirty="0" smtClean="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(Meaning: Women with 4 or more ACEs who reported high social support have a 14% lower probability of conception per cycle compared to women with 0 ACEs.)</a:t>
            </a:r>
          </a:p>
          <a:p>
            <a:pPr lvl="1"/>
            <a:r>
              <a:rPr lang="en-US" dirty="0">
                <a:latin typeface="Times New Roman" panose="02020603050405020304" pitchFamily="18" charset="0"/>
                <a:cs typeface="Times New Roman" panose="02020603050405020304" pitchFamily="18" charset="0"/>
              </a:rPr>
              <a:t>Low social support (SNI &lt;4) for ACE scores ≥4 vs 0: </a:t>
            </a:r>
            <a:r>
              <a:rPr lang="en-US" b="1" dirty="0">
                <a:latin typeface="Times New Roman" panose="02020603050405020304" pitchFamily="18" charset="0"/>
                <a:cs typeface="Times New Roman" panose="02020603050405020304" pitchFamily="18" charset="0"/>
              </a:rPr>
              <a:t>FR = 0.78</a:t>
            </a:r>
            <a:r>
              <a:rPr lang="en-US" dirty="0">
                <a:latin typeface="Times New Roman" panose="02020603050405020304" pitchFamily="18" charset="0"/>
                <a:cs typeface="Times New Roman" panose="02020603050405020304" pitchFamily="18" charset="0"/>
              </a:rPr>
              <a:t> (95% CI, 0.56-1.07</a:t>
            </a:r>
            <a:r>
              <a:rPr lang="en-US" dirty="0" smtClean="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(Meaning: Women with 4 or more ACEs who reported low social support have a 22% lower probability of conception per cycle compared to women with 0 ACEs</a:t>
            </a:r>
            <a:r>
              <a:rPr lang="en-US" dirty="0" smtClean="0">
                <a:solidFill>
                  <a:srgbClr val="FF0000"/>
                </a:solidFill>
                <a:latin typeface="Times New Roman" panose="02020603050405020304" pitchFamily="18" charset="0"/>
                <a:cs typeface="Times New Roman" panose="02020603050405020304" pitchFamily="18" charset="0"/>
              </a:rPr>
              <a:t>.)</a:t>
            </a:r>
          </a:p>
          <a:p>
            <a:pPr lvl="1"/>
            <a:endParaRPr lang="en-US" sz="1200" dirty="0">
              <a:solidFill>
                <a:srgbClr val="FF0000"/>
              </a:solidFill>
              <a:latin typeface="Times New Roman" panose="02020603050405020304" pitchFamily="18" charset="0"/>
              <a:cs typeface="Times New Roman" panose="02020603050405020304" pitchFamily="18" charset="0"/>
            </a:endParaRPr>
          </a:p>
          <a:p>
            <a:r>
              <a:rPr lang="en-US" b="1" dirty="0">
                <a:solidFill>
                  <a:srgbClr val="FF0000"/>
                </a:solidFill>
                <a:latin typeface="Times New Roman" panose="02020603050405020304" pitchFamily="18" charset="0"/>
                <a:cs typeface="Times New Roman" panose="02020603050405020304" pitchFamily="18" charset="0"/>
              </a:rPr>
              <a:t>Conclusion</a:t>
            </a:r>
          </a:p>
          <a:p>
            <a:r>
              <a:rPr lang="en-US" b="1" dirty="0">
                <a:solidFill>
                  <a:srgbClr val="FF0000"/>
                </a:solidFill>
                <a:latin typeface="Times New Roman" panose="02020603050405020304" pitchFamily="18" charset="0"/>
                <a:cs typeface="Times New Roman" panose="02020603050405020304" pitchFamily="18" charset="0"/>
              </a:rPr>
              <a:t>Impact of Social Support on </a:t>
            </a:r>
            <a:r>
              <a:rPr lang="en-US" b="1" dirty="0" err="1">
                <a:solidFill>
                  <a:srgbClr val="FF0000"/>
                </a:solidFill>
                <a:latin typeface="Times New Roman" panose="02020603050405020304" pitchFamily="18" charset="0"/>
                <a:cs typeface="Times New Roman" panose="02020603050405020304" pitchFamily="18" charset="0"/>
              </a:rPr>
              <a:t>Fecundability</a:t>
            </a:r>
            <a:r>
              <a:rPr lang="en-US" b="1" dirty="0">
                <a:solidFill>
                  <a:srgbClr val="FF0000"/>
                </a:solidFill>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High Social Support: Provides a buffer against the negative effects of childhood adversity on </a:t>
            </a:r>
            <a:r>
              <a:rPr lang="en-US" dirty="0" err="1">
                <a:solidFill>
                  <a:srgbClr val="FF0000"/>
                </a:solidFill>
                <a:latin typeface="Times New Roman" panose="02020603050405020304" pitchFamily="18" charset="0"/>
                <a:cs typeface="Times New Roman" panose="02020603050405020304" pitchFamily="18" charset="0"/>
              </a:rPr>
              <a:t>fecundability</a:t>
            </a:r>
            <a:r>
              <a:rPr lang="en-US" dirty="0">
                <a:solidFill>
                  <a:srgbClr val="FF0000"/>
                </a:solidFill>
                <a:latin typeface="Times New Roman" panose="02020603050405020304" pitchFamily="18" charset="0"/>
                <a:cs typeface="Times New Roman" panose="02020603050405020304" pitchFamily="18" charset="0"/>
              </a:rPr>
              <a:t>, although women with high ACE scores still face reduced conception probabilities.</a:t>
            </a:r>
          </a:p>
          <a:p>
            <a:pPr marL="742950" lvl="1" indent="-285750" algn="just">
              <a:buFont typeface="Arial" panose="020B0604020202020204" pitchFamily="34" charset="0"/>
              <a:buChar char="•"/>
            </a:pPr>
            <a:r>
              <a:rPr lang="en-US" dirty="0">
                <a:solidFill>
                  <a:srgbClr val="FF0000"/>
                </a:solidFill>
                <a:latin typeface="Times New Roman" panose="02020603050405020304" pitchFamily="18" charset="0"/>
                <a:cs typeface="Times New Roman" panose="02020603050405020304" pitchFamily="18" charset="0"/>
              </a:rPr>
              <a:t>Low Social Support: Indicates a trend toward lower </a:t>
            </a:r>
            <a:r>
              <a:rPr lang="en-US" dirty="0" err="1">
                <a:solidFill>
                  <a:srgbClr val="FF0000"/>
                </a:solidFill>
                <a:latin typeface="Times New Roman" panose="02020603050405020304" pitchFamily="18" charset="0"/>
                <a:cs typeface="Times New Roman" panose="02020603050405020304" pitchFamily="18" charset="0"/>
              </a:rPr>
              <a:t>fecundability</a:t>
            </a:r>
            <a:r>
              <a:rPr lang="en-US" dirty="0">
                <a:solidFill>
                  <a:srgbClr val="FF0000"/>
                </a:solidFill>
                <a:latin typeface="Times New Roman" panose="02020603050405020304" pitchFamily="18" charset="0"/>
                <a:cs typeface="Times New Roman" panose="02020603050405020304" pitchFamily="18" charset="0"/>
              </a:rPr>
              <a:t>, but lacks statistical significance, leading to uncertainty about the strength of this association.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ounded Rectangle 5"/>
          <p:cNvSpPr/>
          <p:nvPr/>
        </p:nvSpPr>
        <p:spPr>
          <a:xfrm>
            <a:off x="2583256" y="411901"/>
            <a:ext cx="7010400" cy="8574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Childhood adversity and time to pregnancy in a preconception cohort</a:t>
            </a:r>
            <a:endParaRPr lang="en-US" sz="2000" b="1" dirty="0"/>
          </a:p>
        </p:txBody>
      </p:sp>
    </p:spTree>
    <p:extLst>
      <p:ext uri="{BB962C8B-B14F-4D97-AF65-F5344CB8AC3E}">
        <p14:creationId xmlns:p14="http://schemas.microsoft.com/office/powerpoint/2010/main" val="503303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200" b="1" dirty="0" smtClean="0">
                <a:latin typeface="Times New Roman" panose="02020603050405020304" pitchFamily="18" charset="0"/>
                <a:cs typeface="Times New Roman" panose="02020603050405020304" pitchFamily="18" charset="0"/>
              </a:rPr>
              <a:t>A simulation-based bias analysis to assess the impact of unmeasured confounding when designing nonrandomized database studies</a:t>
            </a:r>
            <a:endParaRPr lang="en-US" sz="32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097280" y="2060678"/>
            <a:ext cx="6096000" cy="4133183"/>
          </a:xfrm>
          <a:prstGeom prst="rect">
            <a:avLst/>
          </a:prstGeom>
        </p:spPr>
        <p:txBody>
          <a:bodyPr>
            <a:spAutoFit/>
          </a:bodyPr>
          <a:lstStyle/>
          <a:p>
            <a:pPr>
              <a:lnSpc>
                <a:spcPct val="107000"/>
              </a:lnSpc>
              <a:spcBef>
                <a:spcPts val="600"/>
              </a:spcBef>
              <a:spcAft>
                <a:spcPts val="60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Background:</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Definition:</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Unmeasured confounding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Impact on nonrandomized studies.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Challenge: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5715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Difficulty in quantifying the impact of unmeasured confounding.</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Objective of the Study:</a:t>
            </a:r>
            <a:endParaRPr lang="en-US" sz="1600" dirty="0">
              <a:latin typeface="Calibri" panose="020F0502020204030204" pitchFamily="34" charset="0"/>
              <a:ea typeface="Calibri" panose="020F0502020204030204" pitchFamily="34" charset="0"/>
              <a:cs typeface="Arial" panose="020B0604020202020204" pitchFamily="34" charset="0"/>
            </a:endParaRPr>
          </a:p>
          <a:p>
            <a:pPr marL="5715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Develop a simulation-based method to assess the impact of unmeasured confounding during study design.</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6355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066171" y="1962284"/>
            <a:ext cx="6787163" cy="4008236"/>
          </a:xfrm>
          <a:prstGeom prst="rect">
            <a:avLst/>
          </a:prstGeom>
        </p:spPr>
      </p:pic>
      <p:sp>
        <p:nvSpPr>
          <p:cNvPr id="7" name="Rectangle 6"/>
          <p:cNvSpPr/>
          <p:nvPr/>
        </p:nvSpPr>
        <p:spPr>
          <a:xfrm>
            <a:off x="744913" y="1932576"/>
            <a:ext cx="6096000" cy="4067652"/>
          </a:xfrm>
          <a:prstGeom prst="rect">
            <a:avLst/>
          </a:prstGeom>
        </p:spPr>
        <p:txBody>
          <a:bodyPr>
            <a:spAutoFit/>
          </a:bodyPr>
          <a:lstStyle/>
          <a:p>
            <a:pPr>
              <a:lnSpc>
                <a:spcPct val="107000"/>
              </a:lnSpc>
              <a:spcAft>
                <a:spcPts val="1200"/>
              </a:spcAft>
              <a:tabLst>
                <a:tab pos="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Methodology Overview</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600"/>
              </a:spcBef>
              <a:spcAft>
                <a:spcPts val="600"/>
              </a:spcAft>
              <a:buSzPts val="1000"/>
              <a:buFont typeface="Symbol" panose="05050102010706020507" pitchFamily="18" charset="2"/>
              <a:buChar char=""/>
              <a:tabLst>
                <a:tab pos="4572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Simulation-Based Approach:</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Generation of hypothetical individual-level cohorts.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Parameters used in simulations: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Binary treatment (25% prevalence).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Time-to-event outcome (5% incidence).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13 measured covariates.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Binary unmeasured confounder (10% prevalence).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Binary measured proxy variable.</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ounded Rectangle 10"/>
          <p:cNvSpPr/>
          <p:nvPr/>
        </p:nvSpPr>
        <p:spPr>
          <a:xfrm>
            <a:off x="2633133" y="389465"/>
            <a:ext cx="7010400" cy="7450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Assessing Unmeasured Confounding in Nonrandomized </a:t>
            </a:r>
            <a:r>
              <a:rPr lang="en-US" sz="2000" b="1" dirty="0" smtClean="0">
                <a:latin typeface="Times New Roman" panose="02020603050405020304" pitchFamily="18" charset="0"/>
                <a:cs typeface="Times New Roman" panose="02020603050405020304" pitchFamily="18" charset="0"/>
              </a:rPr>
              <a:t>Studies; </a:t>
            </a:r>
            <a:r>
              <a:rPr lang="en-US" sz="2000" b="1" dirty="0">
                <a:latin typeface="Times New Roman" panose="02020603050405020304" pitchFamily="18" charset="0"/>
                <a:cs typeface="Times New Roman" panose="02020603050405020304" pitchFamily="18" charset="0"/>
              </a:rPr>
              <a:t>A Simulation-Based Approach</a:t>
            </a:r>
            <a:endParaRPr lang="en-US" sz="2000" b="1" dirty="0"/>
          </a:p>
        </p:txBody>
      </p:sp>
    </p:spTree>
    <p:extLst>
      <p:ext uri="{BB962C8B-B14F-4D97-AF65-F5344CB8AC3E}">
        <p14:creationId xmlns:p14="http://schemas.microsoft.com/office/powerpoint/2010/main" val="1988058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r>
            <a:br>
              <a:rPr lang="en-US" dirty="0" smtClean="0"/>
            </a:br>
            <a:r>
              <a:rPr lang="en-US" dirty="0"/>
              <a:t/>
            </a:r>
            <a:br>
              <a:rPr lang="en-US" dirty="0"/>
            </a:br>
            <a:endParaRPr lang="en-US" dirty="0"/>
          </a:p>
        </p:txBody>
      </p:sp>
      <p:sp>
        <p:nvSpPr>
          <p:cNvPr id="10" name="Rectangle 9"/>
          <p:cNvSpPr/>
          <p:nvPr/>
        </p:nvSpPr>
        <p:spPr>
          <a:xfrm>
            <a:off x="3048000" y="3105835"/>
            <a:ext cx="6096000" cy="369332"/>
          </a:xfrm>
          <a:prstGeom prst="rect">
            <a:avLst/>
          </a:prstGeom>
        </p:spPr>
        <p:txBody>
          <a:bodyPr>
            <a:spAutoFit/>
          </a:bodyPr>
          <a:lstStyle/>
          <a:p>
            <a:endParaRPr lang="en-US" dirty="0"/>
          </a:p>
        </p:txBody>
      </p:sp>
      <p:sp>
        <p:nvSpPr>
          <p:cNvPr id="12" name="Title 4"/>
          <p:cNvSpPr txBox="1">
            <a:spLocks/>
          </p:cNvSpPr>
          <p:nvPr/>
        </p:nvSpPr>
        <p:spPr>
          <a:xfrm>
            <a:off x="457200" y="594359"/>
            <a:ext cx="3200400" cy="166088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nSpc>
                <a:spcPct val="170000"/>
              </a:lnSpc>
            </a:pPr>
            <a:r>
              <a:rPr lang="en-US" sz="2000" b="1" dirty="0">
                <a:latin typeface="Times New Roman" panose="02020603050405020304" pitchFamily="18" charset="0"/>
                <a:cs typeface="Times New Roman" panose="02020603050405020304" pitchFamily="18" charset="0"/>
              </a:rPr>
              <a:t>Assessing Unmeasured Confounding in Nonrandomized </a:t>
            </a:r>
            <a:r>
              <a:rPr lang="en-US" sz="2000" b="1" dirty="0" smtClean="0">
                <a:latin typeface="Times New Roman" panose="02020603050405020304" pitchFamily="18" charset="0"/>
                <a:cs typeface="Times New Roman" panose="02020603050405020304" pitchFamily="18" charset="0"/>
              </a:rPr>
              <a:t>Studies; </a:t>
            </a:r>
            <a:r>
              <a:rPr lang="en-US" sz="2000" b="1" dirty="0">
                <a:latin typeface="Times New Roman" panose="02020603050405020304" pitchFamily="18" charset="0"/>
                <a:cs typeface="Times New Roman" panose="02020603050405020304" pitchFamily="18" charset="0"/>
              </a:rPr>
              <a:t>A Simulation-Based Approach</a:t>
            </a:r>
          </a:p>
        </p:txBody>
      </p:sp>
      <p:sp>
        <p:nvSpPr>
          <p:cNvPr id="3" name="Rectangle 2"/>
          <p:cNvSpPr/>
          <p:nvPr/>
        </p:nvSpPr>
        <p:spPr>
          <a:xfrm>
            <a:off x="4504265" y="362929"/>
            <a:ext cx="7933267" cy="6494085"/>
          </a:xfrm>
          <a:prstGeom prst="rect">
            <a:avLst/>
          </a:prstGeom>
        </p:spPr>
        <p:txBody>
          <a:bodyPr wrap="square">
            <a:spAutoFit/>
          </a:bodyPr>
          <a:lstStyle/>
          <a:p>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Simulation Scenarios</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buSzPts val="1000"/>
              <a:buFont typeface="Symbol" panose="05050102010706020507" pitchFamily="18" charset="2"/>
              <a:buChar char=""/>
              <a:tabLst>
                <a:tab pos="457200" algn="l"/>
              </a:tabLst>
            </a:pPr>
            <a:r>
              <a:rPr lang="en-US" sz="1600"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Varying Parameters: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71450" marR="0"/>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Strengths of unmeasured confounding.</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71450" marR="0"/>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Correlations between unmeasured confounder and proxy variable.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buSzPts val="1000"/>
              <a:buFont typeface="Symbol" panose="05050102010706020507" pitchFamily="18" charset="2"/>
              <a:buChar char=""/>
              <a:tabLst>
                <a:tab pos="457200" algn="l"/>
              </a:tabLst>
            </a:pPr>
            <a:r>
              <a:rPr lang="en-US" sz="1600"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Adjustment Levels Analyzed:</a:t>
            </a:r>
            <a:endParaRPr lang="en-US" sz="16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buSzPts val="1000"/>
              <a:buFont typeface="Symbol" panose="05050102010706020507" pitchFamily="18" charset="2"/>
              <a:buChar char=""/>
            </a:pPr>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No adjustment.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buSzPts val="1000"/>
              <a:buFont typeface="Symbol" panose="05050102010706020507" pitchFamily="18" charset="2"/>
              <a:buChar char=""/>
            </a:pPr>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Adjustment for measured confounders (Level 1).</a:t>
            </a:r>
            <a:endParaRPr lang="en-US" sz="16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buSzPts val="1000"/>
              <a:buFont typeface="Symbol" panose="05050102010706020507" pitchFamily="18" charset="2"/>
              <a:buChar char=""/>
            </a:pPr>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Adjustment for measured confounders and proxy (Level 2).</a:t>
            </a:r>
            <a:endParaRPr lang="en-US" sz="1600" dirty="0">
              <a:latin typeface="Calibri" panose="020F0502020204030204" pitchFamily="34" charset="0"/>
              <a:ea typeface="Calibri" panose="020F0502020204030204" pitchFamily="34" charset="0"/>
              <a:cs typeface="Arial" panose="020B0604020202020204" pitchFamily="34" charset="0"/>
            </a:endParaRPr>
          </a:p>
          <a:p>
            <a:endParaRPr lang="en-US"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a:p>
            <a:endParaRPr lang="en-US"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a:p>
            <a:r>
              <a:rPr lang="en-US"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Results </a:t>
            </a: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Adjustment Effects</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buSzPts val="1000"/>
              <a:buFont typeface="Symbol" panose="05050102010706020507" pitchFamily="18" charset="2"/>
              <a:buChar char=""/>
              <a:tabLst>
                <a:tab pos="457200" algn="l"/>
              </a:tabLst>
            </a:pPr>
            <a:r>
              <a:rPr lang="en-US" sz="1600"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Findings</a:t>
            </a:r>
            <a:r>
              <a:rPr lang="en-US" sz="1600"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p>
          <a:p>
            <a:pPr marR="0" lvl="0">
              <a:buSzPts val="1000"/>
              <a:tabLst>
                <a:tab pos="457200" algn="l"/>
              </a:tabLst>
            </a:pPr>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absolute standardized mean differences in u1 and p1 and relative bias with each level of adjustment</a:t>
            </a:r>
            <a:r>
              <a:rPr lang="en-US" sz="1600" dirty="0"/>
              <a:t>.</a:t>
            </a:r>
            <a:endParaRPr lang="en-US" sz="1600" dirty="0">
              <a:latin typeface="Calibri" panose="020F0502020204030204" pitchFamily="34" charset="0"/>
              <a:ea typeface="Calibri" panose="020F0502020204030204" pitchFamily="34" charset="0"/>
              <a:cs typeface="Arial" panose="020B0604020202020204" pitchFamily="34" charset="0"/>
            </a:endParaRPr>
          </a:p>
          <a:p>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Level 2 adjustment improved balance of unmeasured confounder.</a:t>
            </a:r>
            <a:endParaRPr lang="en-US" sz="1600" dirty="0">
              <a:latin typeface="Calibri" panose="020F0502020204030204" pitchFamily="34" charset="0"/>
              <a:ea typeface="Calibri" panose="020F0502020204030204" pitchFamily="34" charset="0"/>
              <a:cs typeface="Arial" panose="020B0604020202020204" pitchFamily="34" charset="0"/>
            </a:endParaRPr>
          </a:p>
          <a:p>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Lower relative bias compared to Level 1 adjustments.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buSzPts val="1000"/>
              <a:buFont typeface="Symbol" panose="05050102010706020507" pitchFamily="18" charset="2"/>
              <a:buChar char=""/>
              <a:tabLst>
                <a:tab pos="457200" algn="l"/>
              </a:tabLst>
            </a:pPr>
            <a:r>
              <a:rPr lang="en-US" sz="1600"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Specific Bias Percentages: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71450" marR="0"/>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Strong unmeasured confounding scenarios: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71450" marR="0"/>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Correlation 0.7: Relative bias of 9.2% (Level 2) vs 16.4% (Level 1).</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71450" marR="0"/>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Correlation 0.5: Relative bias of 12.2% (Level 2) vs 15.8% (Level 1).</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71450" marR="0"/>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Correlation 0.3: Relative bias of 13.5% (Level 2) vs 15.0% (Level 1).</a:t>
            </a:r>
            <a:endParaRPr lang="en-US" sz="1600" dirty="0">
              <a:latin typeface="Calibri" panose="020F0502020204030204" pitchFamily="34" charset="0"/>
              <a:ea typeface="Calibri" panose="020F0502020204030204" pitchFamily="34" charset="0"/>
              <a:cs typeface="Arial" panose="020B0604020202020204" pitchFamily="34" charset="0"/>
            </a:endParaRPr>
          </a:p>
          <a:p>
            <a:r>
              <a:rPr lang="en-US" dirty="0">
                <a:latin typeface="Times New Roman" panose="02020603050405020304" pitchFamily="18" charset="0"/>
                <a:ea typeface="Times New Roman" panose="02020603050405020304" pitchFamily="18" charset="0"/>
                <a:cs typeface="Arial" panose="020B0604020202020204" pitchFamily="34" charset="0"/>
              </a:rPr>
              <a:t> </a:t>
            </a:r>
            <a:endPar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a:p>
            <a:r>
              <a:rPr lang="en-US"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Conclusions</a:t>
            </a:r>
            <a:endParaRPr lang="en-US" dirty="0">
              <a:latin typeface="Calibri" panose="020F0502020204030204" pitchFamily="34" charset="0"/>
              <a:ea typeface="Calibri" panose="020F0502020204030204" pitchFamily="34" charset="0"/>
              <a:cs typeface="Arial" panose="020B0604020202020204" pitchFamily="34" charset="0"/>
            </a:endParaRPr>
          </a:p>
          <a:p>
            <a:r>
              <a:rPr lang="en-US" sz="1600"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Simulation </a:t>
            </a:r>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approach effectively conveys potential bias due to unmeasured confounding.</a:t>
            </a:r>
            <a:endParaRPr lang="en-US" sz="1600" dirty="0">
              <a:latin typeface="Calibri" panose="020F0502020204030204" pitchFamily="34" charset="0"/>
              <a:ea typeface="Calibri" panose="020F0502020204030204" pitchFamily="34" charset="0"/>
              <a:cs typeface="Arial" panose="020B0604020202020204" pitchFamily="34" charset="0"/>
            </a:endParaRPr>
          </a:p>
          <a:p>
            <a:r>
              <a:rPr lang="en-US" sz="1600"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Useful for informing design choices in nonrandomized studies.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23014" y="2438296"/>
            <a:ext cx="3784714" cy="4147024"/>
          </a:xfrm>
          <a:prstGeom prst="rect">
            <a:avLst/>
          </a:prstGeom>
        </p:spPr>
      </p:pic>
    </p:spTree>
    <p:extLst>
      <p:ext uri="{BB962C8B-B14F-4D97-AF65-F5344CB8AC3E}">
        <p14:creationId xmlns:p14="http://schemas.microsoft.com/office/powerpoint/2010/main" val="2263556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200" b="1" dirty="0">
                <a:latin typeface="Times New Roman" panose="02020603050405020304" pitchFamily="18" charset="0"/>
                <a:cs typeface="Times New Roman" panose="02020603050405020304" pitchFamily="18" charset="0"/>
              </a:rPr>
              <a:t>Antidepressant drugs and risk of developing </a:t>
            </a:r>
            <a:r>
              <a:rPr lang="en-US" sz="3200" b="1" dirty="0" err="1">
                <a:latin typeface="Times New Roman" panose="02020603050405020304" pitchFamily="18" charset="0"/>
                <a:cs typeface="Times New Roman" panose="02020603050405020304" pitchFamily="18" charset="0"/>
              </a:rPr>
              <a:t>glioma</a:t>
            </a:r>
            <a:r>
              <a:rPr lang="en-US" sz="3200" b="1" dirty="0">
                <a:latin typeface="Times New Roman" panose="02020603050405020304" pitchFamily="18" charset="0"/>
                <a:cs typeface="Times New Roman" panose="02020603050405020304" pitchFamily="18" charset="0"/>
              </a:rPr>
              <a:t>: a national registry-based case-control study and a meta-analysis</a:t>
            </a:r>
          </a:p>
        </p:txBody>
      </p:sp>
      <p:sp>
        <p:nvSpPr>
          <p:cNvPr id="3" name="Rectangle 2"/>
          <p:cNvSpPr/>
          <p:nvPr/>
        </p:nvSpPr>
        <p:spPr>
          <a:xfrm>
            <a:off x="1097280" y="1763832"/>
            <a:ext cx="7132320" cy="4364015"/>
          </a:xfrm>
          <a:prstGeom prst="rect">
            <a:avLst/>
          </a:prstGeom>
        </p:spPr>
        <p:txBody>
          <a:bodyPr wrap="square">
            <a:spAutoFit/>
          </a:bodyPr>
          <a:lstStyle/>
          <a:p>
            <a:pPr algn="just">
              <a:lnSpc>
                <a:spcPct val="107000"/>
              </a:lnSpc>
              <a:spcBef>
                <a:spcPts val="1200"/>
              </a:spcBef>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Introduction</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Overview of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glioma</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and its significance</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Purpose of the study: Investigating antidepressants and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glioma</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risk</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Study Design</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Description of the national registry-based case-control study</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Population: 1,283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glioma</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cases vs. 6,400 controls</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Timeframe: 2009-2013 in Sweden</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Methodology</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Use of conditional logistic regression for analysis</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Types of antidepressants analyzed: SSRIs and non-SSRIs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1391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633133" y="389465"/>
            <a:ext cx="7010400" cy="7450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Antidepressant drugs and risk of developing </a:t>
            </a:r>
            <a:r>
              <a:rPr lang="en-US" sz="2000" b="1" dirty="0" err="1">
                <a:latin typeface="Times New Roman" panose="02020603050405020304" pitchFamily="18" charset="0"/>
                <a:cs typeface="Times New Roman" panose="02020603050405020304" pitchFamily="18" charset="0"/>
              </a:rPr>
              <a:t>glioma</a:t>
            </a:r>
            <a:r>
              <a:rPr lang="en-US" sz="2000" b="1" dirty="0">
                <a:latin typeface="Times New Roman" panose="02020603050405020304" pitchFamily="18" charset="0"/>
                <a:cs typeface="Times New Roman" panose="02020603050405020304" pitchFamily="18" charset="0"/>
              </a:rPr>
              <a:t>: a national registry-based case-control study and a meta-analysis</a:t>
            </a:r>
            <a:endParaRPr lang="en-US" sz="2000" b="1" dirty="0"/>
          </a:p>
        </p:txBody>
      </p:sp>
      <p:sp>
        <p:nvSpPr>
          <p:cNvPr id="2" name="Rectangle 1"/>
          <p:cNvSpPr/>
          <p:nvPr/>
        </p:nvSpPr>
        <p:spPr>
          <a:xfrm>
            <a:off x="1385455" y="1881572"/>
            <a:ext cx="7974676" cy="3463512"/>
          </a:xfrm>
          <a:prstGeom prst="rect">
            <a:avLst/>
          </a:prstGeom>
        </p:spPr>
        <p:txBody>
          <a:bodyPr wrap="square">
            <a:spAutoFit/>
          </a:bodyPr>
          <a:lstStyle/>
          <a:p>
            <a:pPr algn="just">
              <a:lnSpc>
                <a:spcPct val="107000"/>
              </a:lnSpc>
              <a:spcBef>
                <a:spcPts val="1200"/>
              </a:spcBef>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Key Findings</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No significant association between antidepressant use and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glioma</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risk</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Results of the meta-analysis combining three studies</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Modest risk reduction observed (odds ratio =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0.90</a:t>
            </a:r>
            <a:r>
              <a:rPr lang="en-US" dirty="0"/>
              <a:t>;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95% CI, 0.83-0.97</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Discussion</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Interpretation of results</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Potential implications of findings on treatment and prevention</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Consideration of common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monoaminergic</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mechanisms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23436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noAutofit/>
          </a:bodyPr>
          <a:lstStyle/>
          <a:p>
            <a:pPr algn="just"/>
            <a:r>
              <a:rPr lang="en-US" sz="3200" b="1" dirty="0">
                <a:latin typeface="Times New Roman" panose="02020603050405020304" pitchFamily="18" charset="0"/>
                <a:cs typeface="Times New Roman" panose="02020603050405020304" pitchFamily="18" charset="0"/>
              </a:rPr>
              <a:t>Assessing trends in internalizing symptoms among </a:t>
            </a:r>
            <a:r>
              <a:rPr lang="en-US" sz="3200" b="1" dirty="0" smtClean="0">
                <a:latin typeface="Times New Roman" panose="02020603050405020304" pitchFamily="18" charset="0"/>
                <a:cs typeface="Times New Roman" panose="02020603050405020304" pitchFamily="18" charset="0"/>
              </a:rPr>
              <a:t>radicalized </a:t>
            </a:r>
            <a:r>
              <a:rPr lang="en-US" sz="3200" b="1" dirty="0">
                <a:latin typeface="Times New Roman" panose="02020603050405020304" pitchFamily="18" charset="0"/>
                <a:cs typeface="Times New Roman" panose="02020603050405020304" pitchFamily="18" charset="0"/>
              </a:rPr>
              <a:t>and </a:t>
            </a:r>
            <a:r>
              <a:rPr lang="en-US" sz="3200" b="1" dirty="0" err="1">
                <a:latin typeface="Times New Roman" panose="02020603050405020304" pitchFamily="18" charset="0"/>
                <a:cs typeface="Times New Roman" panose="02020603050405020304" pitchFamily="18" charset="0"/>
              </a:rPr>
              <a:t>minoritized</a:t>
            </a:r>
            <a:r>
              <a:rPr lang="en-US" sz="3200" b="1" dirty="0">
                <a:latin typeface="Times New Roman" panose="02020603050405020304" pitchFamily="18" charset="0"/>
                <a:cs typeface="Times New Roman" panose="02020603050405020304" pitchFamily="18" charset="0"/>
              </a:rPr>
              <a:t> adolescents: results from the Monitoring the Future Study 2005-2020</a:t>
            </a:r>
          </a:p>
        </p:txBody>
      </p:sp>
      <p:sp>
        <p:nvSpPr>
          <p:cNvPr id="3" name="Rectangle 2"/>
          <p:cNvSpPr/>
          <p:nvPr/>
        </p:nvSpPr>
        <p:spPr>
          <a:xfrm>
            <a:off x="681644" y="1687484"/>
            <a:ext cx="11155680" cy="5044843"/>
          </a:xfrm>
          <a:prstGeom prst="rect">
            <a:avLst/>
          </a:prstGeom>
        </p:spPr>
        <p:txBody>
          <a:bodyPr wrap="square">
            <a:spAutoFit/>
          </a:bodyPr>
          <a:lstStyle/>
          <a:p>
            <a:pPr marL="228600" marR="0">
              <a:lnSpc>
                <a:spcPct val="107000"/>
              </a:lnSpc>
              <a:spcBef>
                <a:spcPts val="1200"/>
              </a:spcBef>
              <a:spcAft>
                <a:spcPts val="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Introduction</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Overview of the issue of adolescent mental health</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Importance of understanding depressive symptoms among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racialized</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and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minoritized</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groups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1200"/>
              </a:spcBef>
              <a:spcAft>
                <a:spcPts val="0"/>
              </a:spcAft>
            </a:pPr>
            <a:r>
              <a:rPr lang="en-US"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Study </a:t>
            </a: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Objectives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To assess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trends in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depressive symptoms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using Monitoring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the Future survey data (2005-2020)</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Focus on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racialized</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and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minoritized</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adolescents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using within-group analyses </a:t>
            </a:r>
            <a:endParaRPr lang="fa-IR" dirty="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a:p>
            <a:pPr marL="228600" marR="0">
              <a:lnSpc>
                <a:spcPct val="107000"/>
              </a:lnSpc>
              <a:spcBef>
                <a:spcPts val="1200"/>
              </a:spcBef>
              <a:spcAft>
                <a:spcPts val="0"/>
              </a:spcAft>
            </a:pPr>
            <a:r>
              <a:rPr lang="en-US" sz="1600"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Methodology</a:t>
            </a:r>
            <a:endParaRPr lang="en-US" sz="14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Analysis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of symptom severity was performed across racial/minority groups and across ages</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endParaRPr lang="fa-IR"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a:p>
            <a:pPr marL="685800" marR="0">
              <a:lnSpc>
                <a:spcPct val="107000"/>
              </a:lnSpc>
              <a:spcBef>
                <a:spcPts val="600"/>
              </a:spcBef>
              <a:spcAft>
                <a:spcPts val="600"/>
              </a:spcAft>
            </a:pP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Logistic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regression models were used to estimate the odds ratio of symptom severity in newer generations compared to older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generations.</a:t>
            </a:r>
            <a:endParaRPr lang="fa-IR"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a:p>
            <a:pPr marL="685800" marR="0">
              <a:lnSpc>
                <a:spcPct val="107000"/>
              </a:lnSpc>
              <a:spcBef>
                <a:spcPts val="600"/>
              </a:spcBef>
              <a:spcAft>
                <a:spcPts val="600"/>
              </a:spcAft>
            </a:pP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Controls: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Demographic factors (such as age and gender) were included to control for confounding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factors.</a:t>
            </a:r>
            <a:endParaRPr lang="en-US"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9440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4581003" y="1242436"/>
            <a:ext cx="6502509" cy="5136309"/>
          </a:xfrm>
          <a:prstGeom prst="rect">
            <a:avLst/>
          </a:prstGeom>
        </p:spPr>
      </p:pic>
      <p:sp>
        <p:nvSpPr>
          <p:cNvPr id="8" name="Title 7"/>
          <p:cNvSpPr>
            <a:spLocks noGrp="1"/>
          </p:cNvSpPr>
          <p:nvPr>
            <p:ph type="title"/>
          </p:nvPr>
        </p:nvSpPr>
        <p:spPr/>
        <p:txBody>
          <a:bodyPr/>
          <a:lstStyle/>
          <a:p>
            <a:r>
              <a:rPr lang="en-US" dirty="0">
                <a:hlinkClick r:id="rId3"/>
              </a:rPr>
              <a:t>https://</a:t>
            </a:r>
            <a:r>
              <a:rPr lang="en-US" dirty="0" smtClean="0">
                <a:hlinkClick r:id="rId3"/>
              </a:rPr>
              <a:t>academic.oup.com/aje</a:t>
            </a:r>
            <a:r>
              <a:rPr lang="en-US" dirty="0" smtClean="0"/>
              <a:t/>
            </a:r>
            <a:br>
              <a:rPr lang="en-US" dirty="0" smtClean="0"/>
            </a:br>
            <a:endParaRPr lang="en-US" dirty="0"/>
          </a:p>
        </p:txBody>
      </p:sp>
      <p:pic>
        <p:nvPicPr>
          <p:cNvPr id="11" name="Picture 10"/>
          <p:cNvPicPr>
            <a:picLocks noChangeAspect="1"/>
          </p:cNvPicPr>
          <p:nvPr/>
        </p:nvPicPr>
        <p:blipFill>
          <a:blip r:embed="rId4"/>
          <a:stretch>
            <a:fillRect/>
          </a:stretch>
        </p:blipFill>
        <p:spPr>
          <a:xfrm>
            <a:off x="4227562" y="117159"/>
            <a:ext cx="7693504" cy="981762"/>
          </a:xfrm>
          <a:prstGeom prst="rect">
            <a:avLst/>
          </a:prstGeom>
        </p:spPr>
      </p:pic>
      <p:sp>
        <p:nvSpPr>
          <p:cNvPr id="10" name="Text Placeholder 9"/>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742585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633133" y="195770"/>
            <a:ext cx="7010400" cy="85744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Assessing trends in internalizing symptoms among </a:t>
            </a:r>
            <a:r>
              <a:rPr lang="en-US" sz="2000" b="1" dirty="0" err="1">
                <a:latin typeface="Times New Roman" panose="02020603050405020304" pitchFamily="18" charset="0"/>
                <a:cs typeface="Times New Roman" panose="02020603050405020304" pitchFamily="18" charset="0"/>
              </a:rPr>
              <a:t>racialized</a:t>
            </a:r>
            <a:r>
              <a:rPr lang="en-US" sz="2000" b="1" dirty="0">
                <a:latin typeface="Times New Roman" panose="02020603050405020304" pitchFamily="18" charset="0"/>
                <a:cs typeface="Times New Roman" panose="02020603050405020304" pitchFamily="18" charset="0"/>
              </a:rPr>
              <a:t> and </a:t>
            </a:r>
            <a:r>
              <a:rPr lang="en-US" sz="2000" b="1" dirty="0" err="1">
                <a:latin typeface="Times New Roman" panose="02020603050405020304" pitchFamily="18" charset="0"/>
                <a:cs typeface="Times New Roman" panose="02020603050405020304" pitchFamily="18" charset="0"/>
              </a:rPr>
              <a:t>minoritized</a:t>
            </a:r>
            <a:r>
              <a:rPr lang="en-US" sz="2000" b="1" dirty="0">
                <a:latin typeface="Times New Roman" panose="02020603050405020304" pitchFamily="18" charset="0"/>
                <a:cs typeface="Times New Roman" panose="02020603050405020304" pitchFamily="18" charset="0"/>
              </a:rPr>
              <a:t> adolescents: results from the Monitoring the Future Study 2005-2020</a:t>
            </a:r>
            <a:endParaRPr lang="en-US" sz="2000" b="1" dirty="0"/>
          </a:p>
        </p:txBody>
      </p:sp>
      <p:sp>
        <p:nvSpPr>
          <p:cNvPr id="2" name="Rectangle 1"/>
          <p:cNvSpPr/>
          <p:nvPr/>
        </p:nvSpPr>
        <p:spPr>
          <a:xfrm>
            <a:off x="1269077" y="1375343"/>
            <a:ext cx="9144000" cy="5099216"/>
          </a:xfrm>
          <a:prstGeom prst="rect">
            <a:avLst/>
          </a:prstGeom>
        </p:spPr>
        <p:txBody>
          <a:bodyPr wrap="square">
            <a:spAutoFit/>
          </a:bodyPr>
          <a:lstStyle/>
          <a:p>
            <a:pPr marL="228600" marR="0">
              <a:lnSpc>
                <a:spcPct val="107000"/>
              </a:lnSpc>
              <a:spcBef>
                <a:spcPts val="1200"/>
              </a:spcBef>
              <a:spcAft>
                <a:spcPts val="0"/>
              </a:spcAft>
            </a:pPr>
            <a:r>
              <a:rPr lang="en-US"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Key </a:t>
            </a: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Findings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Increase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in high depressive symptoms in recent birth cohorts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For example, among 15- to 16-year-old students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racialized</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as </a:t>
            </a: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American Indian or Alaska Native</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and </a:t>
            </a: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Black Hispanic/</a:t>
            </a:r>
            <a:r>
              <a:rPr lang="en-US" b="1"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Latine</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the </a:t>
            </a:r>
            <a:r>
              <a:rPr lang="en-US" u="sng"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2003-2006</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birth cohort had </a:t>
            </a: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3.08</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(95% CI, 2.00-4.76) and </a:t>
            </a: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6.95</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(95% CI, 2.70-17.88) times’ higher odds, respectively, of </a:t>
            </a:r>
            <a:r>
              <a:rPr lang="en-US"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high depressive symptoms</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as compared with the </a:t>
            </a:r>
            <a:r>
              <a:rPr lang="en-US" u="sng"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1987-1990 birth cohorts</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endParaRPr lang="fa-IR"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a:p>
            <a:pPr marL="685800" marR="0">
              <a:lnSpc>
                <a:spcPct val="107000"/>
              </a:lnSpc>
              <a:spcBef>
                <a:spcPts val="600"/>
              </a:spcBef>
              <a:spcAft>
                <a:spcPts val="600"/>
              </a:spcAft>
            </a:pP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Moreover,in</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 given year, 15- to 16-year-olds generally experienced the highest depressive symptoms compared with 13- to 14-year-olds and 17- to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18-year-olds</a:t>
            </a:r>
            <a:endParaRPr lang="fa-IR"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a:p>
            <a:pPr marL="685800" marR="0">
              <a:lnSpc>
                <a:spcPct val="107000"/>
              </a:lnSpc>
              <a:spcBef>
                <a:spcPts val="600"/>
              </a:spcBef>
              <a:spcAft>
                <a:spcPts val="600"/>
              </a:spcAft>
            </a:pP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Age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effects: peak depressive symptoms at ages 15-16</a:t>
            </a:r>
          </a:p>
          <a:p>
            <a:pPr marL="228600" marR="0">
              <a:lnSpc>
                <a:spcPct val="107000"/>
              </a:lnSpc>
              <a:spcBef>
                <a:spcPts val="1200"/>
              </a:spcBef>
              <a:spcAft>
                <a:spcPts val="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Discussion</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Implications of findings for public health</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The role of structural racism in mental health disparities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Need for culturally competent mental health services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6217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200" b="1" dirty="0">
                <a:latin typeface="Times New Roman" panose="02020603050405020304" pitchFamily="18" charset="0"/>
                <a:cs typeface="Times New Roman" panose="02020603050405020304" pitchFamily="18" charset="0"/>
              </a:rPr>
              <a:t>Building transparency and reproducibility into the practice of pharmacoepidemiology and outcomes </a:t>
            </a:r>
            <a:r>
              <a:rPr lang="en-US" sz="3200" b="1" dirty="0" smtClean="0">
                <a:latin typeface="Times New Roman" panose="02020603050405020304" pitchFamily="18" charset="0"/>
                <a:cs typeface="Times New Roman" panose="02020603050405020304" pitchFamily="18" charset="0"/>
              </a:rPr>
              <a:t>research</a:t>
            </a:r>
            <a:r>
              <a:rPr lang="fa-IR" sz="3200" b="1" dirty="0" smtClean="0">
                <a:latin typeface="Times New Roman" panose="02020603050405020304" pitchFamily="18" charset="0"/>
                <a:cs typeface="Times New Roman" panose="02020603050405020304" pitchFamily="18" charset="0"/>
              </a:rPr>
              <a:t/>
            </a:r>
            <a:br>
              <a:rPr lang="fa-IR" sz="3200" b="1" dirty="0" smtClean="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919942" y="1978036"/>
            <a:ext cx="7559040" cy="3013261"/>
          </a:xfrm>
          <a:prstGeom prst="rect">
            <a:avLst/>
          </a:prstGeom>
        </p:spPr>
        <p:txBody>
          <a:bodyPr wrap="square">
            <a:spAutoFit/>
          </a:bodyPr>
          <a:lstStyle/>
          <a:p>
            <a:pPr marL="228600" marR="0">
              <a:lnSpc>
                <a:spcPct val="107000"/>
              </a:lnSpc>
              <a:spcBef>
                <a:spcPts val="1200"/>
              </a:spcBef>
              <a:spcAft>
                <a:spcPts val="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Introduction</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Definition of real-world evidence (RWE) studies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Importance of RWE in policy and clinical decision-making</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Overview of concerns regarding credibility and reproducibility</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1200"/>
              </a:spcBef>
              <a:spcAft>
                <a:spcPts val="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The Need for Transparency</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Discussion on the significance of transparent and reproducible science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Current gaps in transparency practices within pharmacoepidemiology</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38118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633133" y="389465"/>
            <a:ext cx="7010400" cy="7450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Building transparency and reproducibility into the practice of pharmacoepidemiology and outcomes </a:t>
            </a:r>
            <a:r>
              <a:rPr lang="en-US" sz="2000" b="1" dirty="0" smtClean="0">
                <a:latin typeface="Times New Roman" panose="02020603050405020304" pitchFamily="18" charset="0"/>
                <a:cs typeface="Times New Roman" panose="02020603050405020304" pitchFamily="18" charset="0"/>
              </a:rPr>
              <a:t>research</a:t>
            </a:r>
            <a:endParaRPr lang="en-US" sz="2000" b="1" dirty="0"/>
          </a:p>
        </p:txBody>
      </p:sp>
      <p:sp>
        <p:nvSpPr>
          <p:cNvPr id="3" name="Rectangle 2"/>
          <p:cNvSpPr/>
          <p:nvPr/>
        </p:nvSpPr>
        <p:spPr>
          <a:xfrm>
            <a:off x="139315" y="1401333"/>
            <a:ext cx="9504218" cy="4814267"/>
          </a:xfrm>
          <a:prstGeom prst="rect">
            <a:avLst/>
          </a:prstGeom>
        </p:spPr>
        <p:txBody>
          <a:bodyPr wrap="square">
            <a:spAutoFit/>
          </a:bodyPr>
          <a:lstStyle/>
          <a:p>
            <a:pPr marL="228600" marR="0">
              <a:lnSpc>
                <a:spcPct val="107000"/>
              </a:lnSpc>
              <a:spcBef>
                <a:spcPts val="1200"/>
              </a:spcBef>
              <a:spcAft>
                <a:spcPts val="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Proposed Framework for Transparency</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Introduction of the transparency statement concept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Overview of the five key domains: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0" marR="0">
              <a:lnSpc>
                <a:spcPct val="107000"/>
              </a:lnSpc>
              <a:spcBef>
                <a:spcPts val="600"/>
              </a:spcBef>
              <a:spcAft>
                <a:spcPts val="60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Protocol</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0" marR="0">
              <a:lnSpc>
                <a:spcPct val="107000"/>
              </a:lnSpc>
              <a:spcBef>
                <a:spcPts val="600"/>
              </a:spcBef>
              <a:spcAft>
                <a:spcPts val="60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Preregistration</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0" marR="0">
              <a:lnSpc>
                <a:spcPct val="107000"/>
              </a:lnSpc>
              <a:spcBef>
                <a:spcPts val="600"/>
              </a:spcBef>
              <a:spcAft>
                <a:spcPts val="60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Data</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0" marR="0">
              <a:lnSpc>
                <a:spcPct val="107000"/>
              </a:lnSpc>
              <a:spcBef>
                <a:spcPts val="600"/>
              </a:spcBef>
              <a:spcAft>
                <a:spcPts val="60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Code-sharing</a:t>
            </a:r>
            <a:endParaRPr lang="en-US" sz="1600" dirty="0">
              <a:latin typeface="Calibri" panose="020F0502020204030204" pitchFamily="34" charset="0"/>
              <a:ea typeface="Calibri" panose="020F0502020204030204" pitchFamily="34" charset="0"/>
              <a:cs typeface="Arial" panose="020B0604020202020204" pitchFamily="34" charset="0"/>
            </a:endParaRPr>
          </a:p>
          <a:p>
            <a:pPr marL="1143000" marR="0">
              <a:lnSpc>
                <a:spcPct val="107000"/>
              </a:lnSpc>
              <a:spcBef>
                <a:spcPts val="600"/>
              </a:spcBef>
              <a:spcAft>
                <a:spcPts val="60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Reporting checklists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1200"/>
              </a:spcBef>
              <a:spcAft>
                <a:spcPts val="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Implementation of Transparency Statements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How researchers can integrate transparency statements into their work</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Benefits of displaying open science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practices</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6096000" y="2246973"/>
            <a:ext cx="6096000" cy="2763064"/>
          </a:xfrm>
          <a:prstGeom prst="rect">
            <a:avLst/>
          </a:prstGeom>
        </p:spPr>
        <p:txBody>
          <a:bodyPr>
            <a:spAutoFit/>
          </a:bodyPr>
          <a:lstStyle/>
          <a:p>
            <a:pPr marL="228600" marR="0">
              <a:lnSpc>
                <a:spcPct val="107000"/>
              </a:lnSpc>
              <a:spcBef>
                <a:spcPts val="1200"/>
              </a:spcBef>
              <a:spcAft>
                <a:spcPts val="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Implications for Research and Policy</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Impact of transparency on public health policy and practice</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Building trust in research findings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228600" marR="0">
              <a:lnSpc>
                <a:spcPct val="107000"/>
              </a:lnSpc>
              <a:spcBef>
                <a:spcPts val="1200"/>
              </a:spcBef>
              <a:spcAft>
                <a:spcPts val="0"/>
              </a:spcAf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Conclusion</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5800" marR="0">
              <a:lnSpc>
                <a:spcPct val="107000"/>
              </a:lnSpc>
              <a:spcBef>
                <a:spcPts val="600"/>
              </a:spcBef>
              <a:spcAft>
                <a:spcPts val="600"/>
              </a:spcAf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Recap of the importance of transparency in RWE studies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681038"/>
            <a:r>
              <a:rPr lang="en-US" dirty="0">
                <a:solidFill>
                  <a:srgbClr val="262626"/>
                </a:solidFill>
                <a:latin typeface="Times New Roman" panose="02020603050405020304" pitchFamily="18" charset="0"/>
                <a:ea typeface="Times New Roman" panose="02020603050405020304" pitchFamily="18" charset="0"/>
              </a:rPr>
              <a:t>Future directions for enhancing transparency in research</a:t>
            </a:r>
            <a:endParaRPr lang="en-US" dirty="0"/>
          </a:p>
        </p:txBody>
      </p:sp>
    </p:spTree>
    <p:extLst>
      <p:ext uri="{BB962C8B-B14F-4D97-AF65-F5344CB8AC3E}">
        <p14:creationId xmlns:p14="http://schemas.microsoft.com/office/powerpoint/2010/main" val="3283371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771" y="1002510"/>
            <a:ext cx="9856631" cy="3912161"/>
          </a:xfrm>
          <a:prstGeom prst="rect">
            <a:avLst/>
          </a:prstGeom>
        </p:spPr>
        <p:txBody>
          <a:bodyPr wrap="square">
            <a:spAutoFit/>
          </a:bodyPr>
          <a:lstStyle/>
          <a:p>
            <a:pPr>
              <a:lnSpc>
                <a:spcPct val="107000"/>
              </a:lnSpc>
            </a:pPr>
            <a:r>
              <a:rPr lang="en-US"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Objective</a:t>
            </a: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r>
            <a:b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b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To investigate whether the survival disadvantage in endometrial cancer (EC) among Black populations is unique to the US by comparing cases from different countries with high development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index.</a:t>
            </a:r>
          </a:p>
          <a:p>
            <a:pPr>
              <a:lnSpc>
                <a:spcPct val="107000"/>
              </a:lnSpc>
            </a:pPr>
            <a:endParaRPr lang="en-US" sz="16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Study Overview:</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Data Analyzed:</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28,213 EC cases from cancer registries in Florida (2005-2018) and the French Caribbean islands of Martinique (2005-2018) and Guadeloupe (2008-2018) combined.</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Methods Used:</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Kaplan-Meier and Cox proportional hazards models to compare survival rates, stratified by EC histology type</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r>
              <a:rPr lang="en-US" sz="1600" dirty="0"/>
              <a:t> </a:t>
            </a:r>
            <a:endParaRPr lang="fa-IR" sz="1600" dirty="0" smtClean="0"/>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T</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he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main predictor examined was race/ethnicity (non-Hispanic White [NHW] and no-Hispanic Black [NHB] women in the United States versus Black women residing in the Caribbean). </a:t>
            </a:r>
            <a:endParaRPr lang="fa-IR"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For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endometrioid</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and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nonendometrioid</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EC, after adjusting for age, histology, stage at diagnosis, receipt of surgery, period of diagnosis, and poverty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level</a:t>
            </a:r>
            <a:endPar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Rectangle 2"/>
          <p:cNvSpPr/>
          <p:nvPr/>
        </p:nvSpPr>
        <p:spPr>
          <a:xfrm>
            <a:off x="2288145" y="278877"/>
            <a:ext cx="8195257" cy="405367"/>
          </a:xfrm>
          <a:prstGeom prst="rect">
            <a:avLst/>
          </a:prstGeom>
        </p:spPr>
        <p:txBody>
          <a:bodyPr wrap="square">
            <a:spAutoFit/>
          </a:bodyPr>
          <a:lstStyle/>
          <a:p>
            <a:pPr>
              <a:lnSpc>
                <a:spcPct val="107000"/>
              </a:lnSpc>
            </a:pPr>
            <a:r>
              <a:rPr lang="en-US" sz="2000"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Endometrial Cancer Survival in Populations of African Descent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9036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286" y="1020293"/>
            <a:ext cx="10294513" cy="4523161"/>
          </a:xfrm>
          <a:prstGeom prst="rect">
            <a:avLst/>
          </a:prstGeom>
        </p:spPr>
        <p:txBody>
          <a:bodyPr wrap="square">
            <a:spAutoFit/>
          </a:bodyPr>
          <a:lstStyle/>
          <a:p>
            <a:pPr>
              <a:lnSpc>
                <a:spcPct val="107000"/>
              </a:lnSpc>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Key Findings:</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Survival Disparities:</a:t>
            </a:r>
            <a:endParaRPr lang="en-US"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Both US non-Hispanic Black (NHB) women and Caribbean Black women exhibited higher mortality risks compared to US non-Hispanic White (NHW) women after adjusting for various factors.</a:t>
            </a:r>
            <a:endParaRPr lang="en-US"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No significant survival difference was found between US NHB and Caribbean Black women with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endometrioid</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EC (HR = 1.07).</a:t>
            </a:r>
            <a:endParaRPr lang="en-US"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Caribbean Black women with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non </a:t>
            </a:r>
            <a:r>
              <a:rPr lang="en-US" dirty="0" err="1"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endometrioid</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carcinomas faced a 40% higher risk of death compared to US NHB women (HR = 1.40).</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endParaRPr lang="fa-IR"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07000"/>
              </a:lnSpc>
            </a:pPr>
            <a:endParaRPr lang="fa-IR"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07000"/>
              </a:lnSpc>
            </a:pPr>
            <a:r>
              <a:rPr lang="en-US"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Conclusion</a:t>
            </a: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r>
            <a:b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b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The low survival rates among US Black women are mirrored in Caribbean populations of African descent, particularly for aggressive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non </a:t>
            </a:r>
            <a:r>
              <a:rPr lang="en-US" dirty="0" err="1"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endometrioid</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EC types, highlighting a broader issue of health disparities.</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Note:</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This study is part of a Special Collection on Gynecological Cancers.</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288145" y="278877"/>
            <a:ext cx="8195257" cy="405367"/>
          </a:xfrm>
          <a:prstGeom prst="rect">
            <a:avLst/>
          </a:prstGeom>
        </p:spPr>
        <p:txBody>
          <a:bodyPr wrap="square">
            <a:spAutoFit/>
          </a:bodyPr>
          <a:lstStyle/>
          <a:p>
            <a:pPr>
              <a:lnSpc>
                <a:spcPct val="107000"/>
              </a:lnSpc>
            </a:pPr>
            <a:r>
              <a:rPr lang="en-US" sz="2000"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Endometrial Cancer Survival in Populations of African Descent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26539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1687" y="167199"/>
            <a:ext cx="11124149" cy="966290"/>
          </a:xfrm>
          <a:prstGeom prst="rect">
            <a:avLst/>
          </a:prstGeom>
        </p:spPr>
        <p:txBody>
          <a:bodyPr wrap="square">
            <a:spAutoFit/>
          </a:bodyPr>
          <a:lstStyle/>
          <a:p>
            <a:pPr algn="ctr" fontAlgn="base">
              <a:lnSpc>
                <a:spcPct val="150000"/>
              </a:lnSpc>
            </a:pPr>
            <a:r>
              <a:rPr lang="en-US" sz="2000" b="1" dirty="0">
                <a:solidFill>
                  <a:srgbClr val="2A2A2A"/>
                </a:solidFill>
                <a:latin typeface="Times New Roman" panose="02020603050405020304" pitchFamily="18" charset="0"/>
                <a:ea typeface="Times New Roman" panose="02020603050405020304" pitchFamily="18" charset="0"/>
                <a:cs typeface="Arial" panose="020B0604020202020204" pitchFamily="34" charset="0"/>
              </a:rPr>
              <a:t>Residential proximity to agricultural pesticide use and cardiovascular disease risk factors among adult Latina women in California’s Salinas Valley</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415321" y="1437080"/>
            <a:ext cx="11394606" cy="4965014"/>
          </a:xfrm>
          <a:prstGeom prst="rect">
            <a:avLst/>
          </a:prstGeom>
        </p:spPr>
        <p:txBody>
          <a:bodyPr wrap="square">
            <a:spAutoFit/>
          </a:bodyPr>
          <a:lstStyle/>
          <a:p>
            <a:pPr algn="just">
              <a:lnSpc>
                <a:spcPct val="107000"/>
              </a:lnSpc>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Background</a:t>
            </a:r>
            <a:r>
              <a:rPr lang="en-US"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endParaRPr lang="fa-IR" b="1"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07000"/>
              </a:lnSpc>
            </a:pP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Cardiovascular </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disease is a leading global health concern. This study investigates the potential link between residential proximity to agricultural pesticide use and cardiovascular risk factors among adult Latina women in California’s Salinas Valley</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p>
          <a:p>
            <a:pPr>
              <a:lnSpc>
                <a:spcPct val="107000"/>
              </a:lnSpc>
            </a:pPr>
            <a:endParaRPr lang="en-US" sz="1100" dirty="0">
              <a:solidFill>
                <a:srgbClr val="262626"/>
              </a:solidFill>
              <a:latin typeface="Times New Roman" panose="02020603050405020304" pitchFamily="18" charset="0"/>
              <a:ea typeface="Calibri" panose="020F0502020204030204" pitchFamily="34" charset="0"/>
              <a:cs typeface="Arial" panose="020B0604020202020204" pitchFamily="34" charset="0"/>
            </a:endParaRPr>
          </a:p>
          <a:p>
            <a:pPr>
              <a:lnSpc>
                <a:spcPct val="107000"/>
              </a:lnSpc>
            </a:pP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Study Overview:</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Participants:</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484 adult women from the CHAMACOS Study, conducted in an agricultural region.</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Data Collection:</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t>
            </a:r>
            <a:r>
              <a:rPr lang="en-US" dirty="0" smtClean="0">
                <a:solidFill>
                  <a:srgbClr val="262626"/>
                </a:solidFill>
                <a:latin typeface="Times New Roman" panose="02020603050405020304" pitchFamily="18" charset="0"/>
                <a:ea typeface="Times New Roman" panose="02020603050405020304" pitchFamily="18" charset="0"/>
                <a:cs typeface="Arial" panose="020B0604020202020204" pitchFamily="34" charset="0"/>
              </a:rPr>
              <a:t>Outcome assessment occurred between 2010 and 2013, utilizing residential addresses and </a:t>
            </a:r>
            <a:r>
              <a:rPr lang="en-US" dirty="0" smtClean="0">
                <a:solidFill>
                  <a:srgbClr val="262626"/>
                </a:solidFill>
                <a:latin typeface="Times New Roman" panose="02020603050405020304" pitchFamily="18" charset="0"/>
                <a:ea typeface="Times New Roman" panose="02020603050405020304" pitchFamily="18" charset="0"/>
                <a:cs typeface="Times New Roman" panose="02020603050405020304" pitchFamily="18" charset="0"/>
              </a:rPr>
              <a:t>California’s Pesticide Use Reporting database to estimate pesticide exposure within 1 km of homes over the previous two years.</a:t>
            </a:r>
          </a:p>
          <a:p>
            <a:pPr marL="285750" indent="-285750">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Analysis </a:t>
            </a:r>
            <a:r>
              <a:rPr lang="en-US" b="1" dirty="0">
                <a:latin typeface="Times New Roman" panose="02020603050405020304" pitchFamily="18" charset="0"/>
                <a:cs typeface="Times New Roman" panose="02020603050405020304" pitchFamily="18" charset="0"/>
              </a:rPr>
              <a:t>Approach:</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Utilized </a:t>
            </a:r>
            <a:r>
              <a:rPr lang="en-US" b="1" dirty="0">
                <a:latin typeface="Times New Roman" panose="02020603050405020304" pitchFamily="18" charset="0"/>
                <a:cs typeface="Times New Roman" panose="02020603050405020304" pitchFamily="18" charset="0"/>
              </a:rPr>
              <a:t>Bayesian hierarchical modeling</a:t>
            </a:r>
            <a:r>
              <a:rPr lang="en-US" dirty="0">
                <a:latin typeface="Times New Roman" panose="02020603050405020304" pitchFamily="18" charset="0"/>
                <a:cs typeface="Times New Roman" panose="02020603050405020304" pitchFamily="18" charset="0"/>
              </a:rPr>
              <a:t> to assess the relationships between exposure to </a:t>
            </a:r>
            <a:r>
              <a:rPr lang="en-US" b="1" dirty="0">
                <a:latin typeface="Times New Roman" panose="02020603050405020304" pitchFamily="18" charset="0"/>
                <a:cs typeface="Times New Roman" panose="02020603050405020304" pitchFamily="18" charset="0"/>
              </a:rPr>
              <a:t>14 agricultural pesticides</a:t>
            </a:r>
            <a:r>
              <a:rPr lang="en-US" dirty="0">
                <a:latin typeface="Times New Roman" panose="02020603050405020304" pitchFamily="18" charset="0"/>
                <a:cs typeface="Times New Roman" panose="02020603050405020304" pitchFamily="18" charset="0"/>
              </a:rPr>
              <a:t> and various health metrics, including:</a:t>
            </a:r>
          </a:p>
          <a:p>
            <a:pPr lvl="1"/>
            <a:r>
              <a:rPr lang="en-US" b="1" dirty="0">
                <a:latin typeface="Times New Roman" panose="02020603050405020304" pitchFamily="18" charset="0"/>
                <a:cs typeface="Times New Roman" panose="02020603050405020304" pitchFamily="18" charset="0"/>
              </a:rPr>
              <a:t>Waist Circumference</a:t>
            </a:r>
            <a:endParaRPr lang="en-US"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Body Mass Index (BMI)</a:t>
            </a:r>
            <a:endParaRPr lang="en-US" dirty="0">
              <a:latin typeface="Times New Roman" panose="02020603050405020304" pitchFamily="18" charset="0"/>
              <a:cs typeface="Times New Roman" panose="02020603050405020304" pitchFamily="18" charset="0"/>
            </a:endParaRPr>
          </a:p>
          <a:p>
            <a:pPr lvl="1"/>
            <a:r>
              <a:rPr lang="en-US" b="1" dirty="0">
                <a:latin typeface="Times New Roman" panose="02020603050405020304" pitchFamily="18" charset="0"/>
                <a:cs typeface="Times New Roman" panose="02020603050405020304" pitchFamily="18" charset="0"/>
              </a:rPr>
              <a:t>Blood Pressure</a:t>
            </a:r>
            <a:endParaRPr lang="en-US" dirty="0">
              <a:latin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0374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670" y="727105"/>
            <a:ext cx="10818254" cy="5078313"/>
          </a:xfrm>
          <a:prstGeom prst="rect">
            <a:avLst/>
          </a:prstGeom>
        </p:spPr>
        <p:txBody>
          <a:bodyPr wrap="square">
            <a:spAutoFit/>
          </a:bodyPr>
          <a:lstStyle/>
          <a:p>
            <a:r>
              <a:rPr lang="en-US" b="1" dirty="0">
                <a:solidFill>
                  <a:srgbClr val="262626"/>
                </a:solidFill>
                <a:latin typeface="Times New Roman" panose="02020603050405020304" pitchFamily="18" charset="0"/>
                <a:cs typeface="Times New Roman" panose="02020603050405020304" pitchFamily="18" charset="0"/>
              </a:rPr>
              <a:t>Bayesian Hierarchical Modeling</a:t>
            </a:r>
          </a:p>
          <a:p>
            <a:r>
              <a:rPr lang="en-US" b="1" dirty="0">
                <a:solidFill>
                  <a:srgbClr val="262626"/>
                </a:solidFill>
                <a:latin typeface="Times New Roman" panose="02020603050405020304" pitchFamily="18" charset="0"/>
                <a:cs typeface="Times New Roman" panose="02020603050405020304" pitchFamily="18" charset="0"/>
              </a:rPr>
              <a:t>Definition:</a:t>
            </a:r>
            <a:r>
              <a:rPr lang="en-US" dirty="0">
                <a:solidFill>
                  <a:srgbClr val="262626"/>
                </a:solidFill>
                <a:latin typeface="Times New Roman" panose="02020603050405020304" pitchFamily="18" charset="0"/>
                <a:cs typeface="Times New Roman" panose="02020603050405020304" pitchFamily="18" charset="0"/>
              </a:rPr>
              <a:t/>
            </a:r>
            <a:br>
              <a:rPr lang="en-US" dirty="0">
                <a:solidFill>
                  <a:srgbClr val="262626"/>
                </a:solidFill>
                <a:latin typeface="Times New Roman" panose="02020603050405020304" pitchFamily="18" charset="0"/>
                <a:cs typeface="Times New Roman" panose="02020603050405020304" pitchFamily="18" charset="0"/>
              </a:rPr>
            </a:br>
            <a:r>
              <a:rPr lang="en-US" dirty="0">
                <a:solidFill>
                  <a:srgbClr val="262626"/>
                </a:solidFill>
                <a:latin typeface="Times New Roman" panose="02020603050405020304" pitchFamily="18" charset="0"/>
                <a:cs typeface="Times New Roman" panose="02020603050405020304" pitchFamily="18" charset="0"/>
              </a:rPr>
              <a:t>Bayesian hierarchical modeling is a statistical method that allows for the analysis of data with multiple levels of variability. It combines Bayesian statistics with a hierarchical structure to model complex relationships in data.</a:t>
            </a:r>
          </a:p>
          <a:p>
            <a:r>
              <a:rPr lang="en-US" b="1" dirty="0">
                <a:solidFill>
                  <a:srgbClr val="262626"/>
                </a:solidFill>
                <a:latin typeface="Times New Roman" panose="02020603050405020304" pitchFamily="18" charset="0"/>
                <a:cs typeface="Times New Roman" panose="02020603050405020304" pitchFamily="18" charset="0"/>
              </a:rPr>
              <a:t>Key Features:</a:t>
            </a:r>
            <a:endParaRPr lang="en-US" dirty="0">
              <a:solidFill>
                <a:srgbClr val="262626"/>
              </a:solidFill>
              <a:latin typeface="Times New Roman" panose="02020603050405020304" pitchFamily="18" charset="0"/>
              <a:cs typeface="Times New Roman" panose="02020603050405020304" pitchFamily="18" charset="0"/>
            </a:endParaRPr>
          </a:p>
          <a:p>
            <a:pPr>
              <a:buFont typeface="+mj-lt"/>
              <a:buAutoNum type="arabicPeriod"/>
            </a:pPr>
            <a:r>
              <a:rPr lang="en-US" b="1" dirty="0">
                <a:solidFill>
                  <a:srgbClr val="262626"/>
                </a:solidFill>
                <a:latin typeface="Times New Roman" panose="02020603050405020304" pitchFamily="18" charset="0"/>
                <a:cs typeface="Times New Roman" panose="02020603050405020304" pitchFamily="18" charset="0"/>
              </a:rPr>
              <a:t>Hierarchical Structure:</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buFont typeface="+mj-lt"/>
              <a:buAutoNum type="arabicPeriod"/>
            </a:pPr>
            <a:r>
              <a:rPr lang="en-US" dirty="0">
                <a:solidFill>
                  <a:srgbClr val="262626"/>
                </a:solidFill>
                <a:latin typeface="Times New Roman" panose="02020603050405020304" pitchFamily="18" charset="0"/>
                <a:cs typeface="Times New Roman" panose="02020603050405020304" pitchFamily="18" charset="0"/>
              </a:rPr>
              <a:t>Data is organized in levels (e.g., individual measurements nested within groups).</a:t>
            </a:r>
          </a:p>
          <a:p>
            <a:pPr marL="742950" lvl="1" indent="-285750">
              <a:buFont typeface="+mj-lt"/>
              <a:buAutoNum type="arabicPeriod"/>
            </a:pPr>
            <a:r>
              <a:rPr lang="en-US" dirty="0">
                <a:solidFill>
                  <a:srgbClr val="262626"/>
                </a:solidFill>
                <a:latin typeface="Times New Roman" panose="02020603050405020304" pitchFamily="18" charset="0"/>
                <a:cs typeface="Times New Roman" panose="02020603050405020304" pitchFamily="18" charset="0"/>
              </a:rPr>
              <a:t>This structure accounts for variations at different levels (e.g., individual vs. group-level effects).</a:t>
            </a:r>
          </a:p>
          <a:p>
            <a:pPr>
              <a:buFont typeface="+mj-lt"/>
              <a:buAutoNum type="arabicPeriod"/>
            </a:pPr>
            <a:r>
              <a:rPr lang="en-US" b="1" dirty="0">
                <a:solidFill>
                  <a:srgbClr val="262626"/>
                </a:solidFill>
                <a:latin typeface="Times New Roman" panose="02020603050405020304" pitchFamily="18" charset="0"/>
                <a:cs typeface="Times New Roman" panose="02020603050405020304" pitchFamily="18" charset="0"/>
              </a:rPr>
              <a:t>Bayesian Framework:</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buFont typeface="+mj-lt"/>
              <a:buAutoNum type="arabicPeriod"/>
            </a:pPr>
            <a:r>
              <a:rPr lang="en-US" dirty="0">
                <a:solidFill>
                  <a:srgbClr val="262626"/>
                </a:solidFill>
                <a:latin typeface="Times New Roman" panose="02020603050405020304" pitchFamily="18" charset="0"/>
                <a:cs typeface="Times New Roman" panose="02020603050405020304" pitchFamily="18" charset="0"/>
              </a:rPr>
              <a:t>Incorporates prior beliefs or information (prior distributions) about parameters before observing the data.</a:t>
            </a:r>
          </a:p>
          <a:p>
            <a:pPr marL="742950" lvl="1" indent="-285750">
              <a:buFont typeface="+mj-lt"/>
              <a:buAutoNum type="arabicPeriod"/>
            </a:pPr>
            <a:r>
              <a:rPr lang="en-US" dirty="0">
                <a:solidFill>
                  <a:srgbClr val="262626"/>
                </a:solidFill>
                <a:latin typeface="Times New Roman" panose="02020603050405020304" pitchFamily="18" charset="0"/>
                <a:cs typeface="Times New Roman" panose="02020603050405020304" pitchFamily="18" charset="0"/>
              </a:rPr>
              <a:t>Updates these beliefs based on the observed data to produce posterior distributions.</a:t>
            </a:r>
          </a:p>
          <a:p>
            <a:pPr>
              <a:buFont typeface="+mj-lt"/>
              <a:buAutoNum type="arabicPeriod"/>
            </a:pPr>
            <a:r>
              <a:rPr lang="en-US" b="1" dirty="0">
                <a:solidFill>
                  <a:srgbClr val="262626"/>
                </a:solidFill>
                <a:latin typeface="Times New Roman" panose="02020603050405020304" pitchFamily="18" charset="0"/>
                <a:cs typeface="Times New Roman" panose="02020603050405020304" pitchFamily="18" charset="0"/>
              </a:rPr>
              <a:t>Flexibility:</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buFont typeface="+mj-lt"/>
              <a:buAutoNum type="arabicPeriod"/>
            </a:pPr>
            <a:r>
              <a:rPr lang="en-US" dirty="0">
                <a:solidFill>
                  <a:srgbClr val="262626"/>
                </a:solidFill>
                <a:latin typeface="Times New Roman" panose="02020603050405020304" pitchFamily="18" charset="0"/>
                <a:cs typeface="Times New Roman" panose="02020603050405020304" pitchFamily="18" charset="0"/>
              </a:rPr>
              <a:t>Can model complex relationships and account for different sources of variability (e.g., individual differences, group effects).</a:t>
            </a:r>
          </a:p>
          <a:p>
            <a:pPr marL="742950" lvl="1" indent="-285750">
              <a:buFont typeface="+mj-lt"/>
              <a:buAutoNum type="arabicPeriod"/>
            </a:pPr>
            <a:r>
              <a:rPr lang="en-US" dirty="0">
                <a:solidFill>
                  <a:srgbClr val="262626"/>
                </a:solidFill>
                <a:latin typeface="Times New Roman" panose="02020603050405020304" pitchFamily="18" charset="0"/>
                <a:cs typeface="Times New Roman" panose="02020603050405020304" pitchFamily="18" charset="0"/>
              </a:rPr>
              <a:t>Suitable for small sample sizes or when data is sparse.</a:t>
            </a:r>
          </a:p>
          <a:p>
            <a:pPr>
              <a:buFont typeface="+mj-lt"/>
              <a:buAutoNum type="arabicPeriod"/>
            </a:pPr>
            <a:r>
              <a:rPr lang="en-US" b="1" dirty="0">
                <a:solidFill>
                  <a:srgbClr val="262626"/>
                </a:solidFill>
                <a:latin typeface="Times New Roman" panose="02020603050405020304" pitchFamily="18" charset="0"/>
                <a:cs typeface="Times New Roman" panose="02020603050405020304" pitchFamily="18" charset="0"/>
              </a:rPr>
              <a:t>Parameter Estimation:</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buFont typeface="+mj-lt"/>
              <a:buAutoNum type="arabicPeriod"/>
            </a:pPr>
            <a:r>
              <a:rPr lang="en-US" dirty="0">
                <a:solidFill>
                  <a:srgbClr val="262626"/>
                </a:solidFill>
                <a:latin typeface="Times New Roman" panose="02020603050405020304" pitchFamily="18" charset="0"/>
                <a:cs typeface="Times New Roman" panose="02020603050405020304" pitchFamily="18" charset="0"/>
              </a:rPr>
              <a:t>Estimates parameters using the entire dataset, improving the robustness of the estimates.</a:t>
            </a:r>
          </a:p>
          <a:p>
            <a:pPr marL="742950" lvl="1" indent="-285750">
              <a:buFont typeface="+mj-lt"/>
              <a:buAutoNum type="arabicPeriod"/>
            </a:pPr>
            <a:r>
              <a:rPr lang="en-US" dirty="0">
                <a:solidFill>
                  <a:srgbClr val="262626"/>
                </a:solidFill>
                <a:latin typeface="Times New Roman" panose="02020603050405020304" pitchFamily="18" charset="0"/>
                <a:cs typeface="Times New Roman" panose="02020603050405020304" pitchFamily="18" charset="0"/>
              </a:rPr>
              <a:t>Provides credible intervals for parameter estimates, offering a probabilistic interpretation</a:t>
            </a:r>
            <a:r>
              <a:rPr lang="en-US" dirty="0" smtClean="0">
                <a:solidFill>
                  <a:srgbClr val="262626"/>
                </a:solidFill>
                <a:latin typeface="Times New Roman" panose="02020603050405020304" pitchFamily="18" charset="0"/>
                <a:cs typeface="Times New Roman" panose="02020603050405020304" pitchFamily="18" charset="0"/>
              </a:rPr>
              <a:t>.</a:t>
            </a:r>
            <a:endParaRPr lang="en-US"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743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280" y="577583"/>
            <a:ext cx="10715222" cy="3693319"/>
          </a:xfrm>
          <a:prstGeom prst="rect">
            <a:avLst/>
          </a:prstGeom>
        </p:spPr>
        <p:txBody>
          <a:bodyPr wrap="square">
            <a:spAutoFit/>
          </a:bodyPr>
          <a:lstStyle/>
          <a:p>
            <a:r>
              <a:rPr lang="en-US" b="1" dirty="0">
                <a:solidFill>
                  <a:srgbClr val="262626"/>
                </a:solidFill>
                <a:latin typeface="Times New Roman" panose="02020603050405020304" pitchFamily="18" charset="0"/>
                <a:cs typeface="Times New Roman" panose="02020603050405020304" pitchFamily="18" charset="0"/>
              </a:rPr>
              <a:t>Example Application:</a:t>
            </a:r>
          </a:p>
          <a:p>
            <a:endParaRPr lang="fa-IR" dirty="0" smtClean="0">
              <a:solidFill>
                <a:srgbClr val="262626"/>
              </a:solidFill>
              <a:latin typeface="Times New Roman" panose="02020603050405020304" pitchFamily="18" charset="0"/>
              <a:cs typeface="Times New Roman" panose="02020603050405020304" pitchFamily="18" charset="0"/>
            </a:endParaRPr>
          </a:p>
          <a:p>
            <a:r>
              <a:rPr lang="en-US" dirty="0" smtClean="0">
                <a:solidFill>
                  <a:srgbClr val="262626"/>
                </a:solidFill>
                <a:latin typeface="Times New Roman" panose="02020603050405020304" pitchFamily="18" charset="0"/>
                <a:cs typeface="Times New Roman" panose="02020603050405020304" pitchFamily="18" charset="0"/>
              </a:rPr>
              <a:t>In </a:t>
            </a:r>
            <a:r>
              <a:rPr lang="en-US" dirty="0">
                <a:solidFill>
                  <a:srgbClr val="262626"/>
                </a:solidFill>
                <a:latin typeface="Times New Roman" panose="02020603050405020304" pitchFamily="18" charset="0"/>
                <a:cs typeface="Times New Roman" panose="02020603050405020304" pitchFamily="18" charset="0"/>
              </a:rPr>
              <a:t>the context of </a:t>
            </a:r>
            <a:r>
              <a:rPr lang="en-US" dirty="0" smtClean="0">
                <a:solidFill>
                  <a:srgbClr val="262626"/>
                </a:solidFill>
                <a:latin typeface="Times New Roman" panose="02020603050405020304" pitchFamily="18" charset="0"/>
                <a:cs typeface="Times New Roman" panose="02020603050405020304" pitchFamily="18" charset="0"/>
              </a:rPr>
              <a:t>this study </a:t>
            </a:r>
            <a:r>
              <a:rPr lang="en-US" dirty="0">
                <a:solidFill>
                  <a:srgbClr val="262626"/>
                </a:solidFill>
                <a:latin typeface="Times New Roman" panose="02020603050405020304" pitchFamily="18" charset="0"/>
                <a:cs typeface="Times New Roman" panose="02020603050405020304" pitchFamily="18" charset="0"/>
              </a:rPr>
              <a:t>on agricultural pesticides:</a:t>
            </a:r>
          </a:p>
          <a:p>
            <a:pPr>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Level 1:</a:t>
            </a:r>
            <a:r>
              <a:rPr lang="en-US" dirty="0">
                <a:solidFill>
                  <a:srgbClr val="262626"/>
                </a:solidFill>
                <a:latin typeface="Times New Roman" panose="02020603050405020304" pitchFamily="18" charset="0"/>
                <a:cs typeface="Times New Roman" panose="02020603050405020304" pitchFamily="18" charset="0"/>
              </a:rPr>
              <a:t> Individual women’s health metrics (e.g., waist circumference, BMI, blood pressure).</a:t>
            </a:r>
          </a:p>
          <a:p>
            <a:pPr>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Level 2:</a:t>
            </a:r>
            <a:r>
              <a:rPr lang="en-US" dirty="0">
                <a:solidFill>
                  <a:srgbClr val="262626"/>
                </a:solidFill>
                <a:latin typeface="Times New Roman" panose="02020603050405020304" pitchFamily="18" charset="0"/>
                <a:cs typeface="Times New Roman" panose="02020603050405020304" pitchFamily="18" charset="0"/>
              </a:rPr>
              <a:t> Group-level effects (e.g., pesticide exposure levels in different regions).</a:t>
            </a:r>
          </a:p>
          <a:p>
            <a:pPr>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The model can assess how individual health metrics are influenced by both personal characteristics and broader environmental factors, while appropriately accounting for the hierarchical structure of the data.</a:t>
            </a:r>
          </a:p>
          <a:p>
            <a:endParaRPr lang="fa-IR" b="1" dirty="0" smtClean="0">
              <a:solidFill>
                <a:srgbClr val="262626"/>
              </a:solidFill>
              <a:latin typeface="Times New Roman" panose="02020603050405020304" pitchFamily="18" charset="0"/>
              <a:cs typeface="Times New Roman" panose="02020603050405020304" pitchFamily="18" charset="0"/>
            </a:endParaRPr>
          </a:p>
          <a:p>
            <a:endParaRPr lang="fa-IR" b="1" dirty="0">
              <a:solidFill>
                <a:srgbClr val="262626"/>
              </a:solidFill>
              <a:latin typeface="Times New Roman" panose="02020603050405020304" pitchFamily="18" charset="0"/>
              <a:cs typeface="Times New Roman" panose="02020603050405020304" pitchFamily="18" charset="0"/>
            </a:endParaRPr>
          </a:p>
          <a:p>
            <a:r>
              <a:rPr lang="en-US" b="1" dirty="0" smtClean="0">
                <a:solidFill>
                  <a:srgbClr val="262626"/>
                </a:solidFill>
                <a:latin typeface="Times New Roman" panose="02020603050405020304" pitchFamily="18" charset="0"/>
                <a:cs typeface="Times New Roman" panose="02020603050405020304" pitchFamily="18" charset="0"/>
              </a:rPr>
              <a:t>Benefits</a:t>
            </a:r>
            <a:r>
              <a:rPr lang="en-US" b="1" dirty="0">
                <a:solidFill>
                  <a:srgbClr val="262626"/>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Provides a comprehensive framework for understanding complex data.</a:t>
            </a:r>
          </a:p>
          <a:p>
            <a:pPr>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Allows for the incorporation of uncertainty in parameter estimates.</a:t>
            </a:r>
          </a:p>
          <a:p>
            <a:pPr>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Enhances the interpretability of results in the context of multiple influencing factors.</a:t>
            </a:r>
          </a:p>
        </p:txBody>
      </p:sp>
    </p:spTree>
    <p:extLst>
      <p:ext uri="{BB962C8B-B14F-4D97-AF65-F5344CB8AC3E}">
        <p14:creationId xmlns:p14="http://schemas.microsoft.com/office/powerpoint/2010/main" val="3660243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8744" y="1456175"/>
            <a:ext cx="11243256" cy="3648691"/>
          </a:xfrm>
          <a:prstGeom prst="rect">
            <a:avLst/>
          </a:prstGeom>
        </p:spPr>
        <p:txBody>
          <a:bodyPr wrap="square">
            <a:spAutoFit/>
          </a:bodyPr>
          <a:lstStyle/>
          <a:p>
            <a:pPr>
              <a:lnSpc>
                <a:spcPct val="107000"/>
              </a:lnSpc>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Key Findings: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Pesticides Examined:</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Focused on 14 agricultural pesticides.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Associations Identified:</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b="1"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Paraquat</a:t>
            </a: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Each 10-fold increase in application linked to a rise in diastolic blood pressure (β = 2.60 mm Hg; 95%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CrI</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0.27-4.89).</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Glyphosate:</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Each 10-fold increase associated with increased pulse pressure (β = 2.26 mm Hg; 95%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CrI</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0.09-4.41).</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Other Pesticides:</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No significant associations observed.</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Conclusion:</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r>
            <a:b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b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The study suggests that chronic environmental exposure to </a:t>
            </a:r>
            <a:r>
              <a:rPr lang="en-US" dirty="0" err="1">
                <a:solidFill>
                  <a:srgbClr val="262626"/>
                </a:solidFill>
                <a:latin typeface="Times New Roman" panose="02020603050405020304" pitchFamily="18" charset="0"/>
                <a:ea typeface="Times New Roman" panose="02020603050405020304" pitchFamily="18" charset="0"/>
                <a:cs typeface="Arial" panose="020B0604020202020204" pitchFamily="34" charset="0"/>
              </a:rPr>
              <a:t>paraquat</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and glyphosate may contribute to cardiovascular disease risk among women.</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pPr>
            <a:r>
              <a:rPr lang="en-US" b="1"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Note:</a:t>
            </a:r>
            <a:r>
              <a:rPr lang="en-US" dirty="0">
                <a:solidFill>
                  <a:srgbClr val="262626"/>
                </a:solidFill>
                <a:latin typeface="Times New Roman" panose="02020603050405020304" pitchFamily="18" charset="0"/>
                <a:ea typeface="Times New Roman" panose="02020603050405020304" pitchFamily="18" charset="0"/>
                <a:cs typeface="Arial" panose="020B0604020202020204" pitchFamily="34" charset="0"/>
              </a:rPr>
              <a:t> This research is part of a Special Collection on Environmental Epidemiology.</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801687" y="167199"/>
            <a:ext cx="11124149" cy="966290"/>
          </a:xfrm>
          <a:prstGeom prst="rect">
            <a:avLst/>
          </a:prstGeom>
        </p:spPr>
        <p:txBody>
          <a:bodyPr wrap="square">
            <a:spAutoFit/>
          </a:bodyPr>
          <a:lstStyle/>
          <a:p>
            <a:pPr algn="ctr" fontAlgn="base">
              <a:lnSpc>
                <a:spcPct val="150000"/>
              </a:lnSpc>
            </a:pPr>
            <a:r>
              <a:rPr lang="en-US" sz="2000" b="1" dirty="0">
                <a:solidFill>
                  <a:srgbClr val="2A2A2A"/>
                </a:solidFill>
                <a:latin typeface="Times New Roman" panose="02020603050405020304" pitchFamily="18" charset="0"/>
                <a:ea typeface="Times New Roman" panose="02020603050405020304" pitchFamily="18" charset="0"/>
                <a:cs typeface="Arial" panose="020B0604020202020204" pitchFamily="34" charset="0"/>
              </a:rPr>
              <a:t>Residential proximity to agricultural pesticide use and cardiovascular disease risk factors among adult Latina women in </a:t>
            </a:r>
            <a:r>
              <a:rPr lang="fa-IR" sz="2000" b="1" dirty="0" smtClean="0">
                <a:solidFill>
                  <a:srgbClr val="2A2A2A"/>
                </a:solidFill>
                <a:latin typeface="Times New Roman" panose="02020603050405020304" pitchFamily="18" charset="0"/>
                <a:ea typeface="Times New Roman" panose="02020603050405020304" pitchFamily="18" charset="0"/>
                <a:cs typeface="Arial" panose="020B0604020202020204" pitchFamily="34" charset="0"/>
              </a:rPr>
              <a:t> </a:t>
            </a:r>
            <a:endParaRPr lang="en-US" sz="12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5138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4" y="146862"/>
            <a:ext cx="9427335" cy="553998"/>
          </a:xfrm>
          <a:prstGeom prst="rect">
            <a:avLst/>
          </a:prstGeom>
        </p:spPr>
        <p:txBody>
          <a:bodyPr wrap="square">
            <a:spAutoFit/>
          </a:bodyPr>
          <a:lstStyle/>
          <a:p>
            <a:pPr algn="just">
              <a:lnSpc>
                <a:spcPct val="150000"/>
              </a:lnSpc>
            </a:pPr>
            <a:r>
              <a:rPr lang="en-US" sz="2000" b="1" dirty="0">
                <a:solidFill>
                  <a:srgbClr val="2A2A2A"/>
                </a:solidFill>
                <a:latin typeface="Times New Roman" panose="02020603050405020304" pitchFamily="18" charset="0"/>
                <a:ea typeface="Calibri" panose="020F0502020204030204" pitchFamily="34" charset="0"/>
                <a:cs typeface="Arial" panose="020B0604020202020204" pitchFamily="34" charset="0"/>
              </a:rPr>
              <a:t>Suicide deaths involving opioid poisoning in the United States, by sex, 1999-2021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15911" y="732019"/>
            <a:ext cx="11877901" cy="5632311"/>
          </a:xfrm>
          <a:prstGeom prst="rect">
            <a:avLst/>
          </a:prstGeom>
        </p:spPr>
        <p:txBody>
          <a:bodyPr wrap="square">
            <a:spAutoFit/>
          </a:bodyPr>
          <a:lstStyle/>
          <a:p>
            <a:r>
              <a:rPr lang="en-US" b="1" dirty="0">
                <a:solidFill>
                  <a:srgbClr val="262626"/>
                </a:solidFill>
                <a:latin typeface="Times New Roman" panose="02020603050405020304" pitchFamily="18" charset="0"/>
                <a:cs typeface="Times New Roman" panose="02020603050405020304" pitchFamily="18" charset="0"/>
              </a:rPr>
              <a:t>Overview:</a:t>
            </a:r>
            <a:endParaRPr lang="en-US" dirty="0">
              <a:solidFill>
                <a:srgbClr val="262626"/>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Suicide is a leading cause of death in the U.S.</a:t>
            </a:r>
          </a:p>
          <a:p>
            <a:pPr>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Recent data indicates an increase in opioid-related suicide deaths.</a:t>
            </a:r>
          </a:p>
          <a:p>
            <a:endParaRPr lang="en-US" b="1" dirty="0" smtClean="0">
              <a:solidFill>
                <a:srgbClr val="262626"/>
              </a:solidFill>
              <a:latin typeface="Times New Roman" panose="02020603050405020304" pitchFamily="18" charset="0"/>
              <a:cs typeface="Times New Roman" panose="02020603050405020304" pitchFamily="18" charset="0"/>
            </a:endParaRPr>
          </a:p>
          <a:p>
            <a:r>
              <a:rPr lang="en-US" b="1" dirty="0" smtClean="0">
                <a:solidFill>
                  <a:srgbClr val="262626"/>
                </a:solidFill>
                <a:latin typeface="Times New Roman" panose="02020603050405020304" pitchFamily="18" charset="0"/>
                <a:cs typeface="Times New Roman" panose="02020603050405020304" pitchFamily="18" charset="0"/>
              </a:rPr>
              <a:t>Study </a:t>
            </a:r>
            <a:r>
              <a:rPr lang="en-US" b="1" dirty="0">
                <a:solidFill>
                  <a:srgbClr val="262626"/>
                </a:solidFill>
                <a:latin typeface="Times New Roman" panose="02020603050405020304" pitchFamily="18" charset="0"/>
                <a:cs typeface="Times New Roman" panose="02020603050405020304" pitchFamily="18" charset="0"/>
              </a:rPr>
              <a:t>Purpose:</a:t>
            </a:r>
            <a:endParaRPr lang="en-US" dirty="0">
              <a:solidFill>
                <a:srgbClr val="262626"/>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To analyze trends in suicide deaths involving opioid poisoning from 1999 to 2021, focusing on biological sex differences</a:t>
            </a:r>
            <a:r>
              <a:rPr lang="en-US" dirty="0" smtClean="0">
                <a:solidFill>
                  <a:srgbClr val="262626"/>
                </a:solidFill>
                <a:latin typeface="Times New Roman" panose="02020603050405020304" pitchFamily="18" charset="0"/>
                <a:cs typeface="Times New Roman" panose="02020603050405020304" pitchFamily="18" charset="0"/>
              </a:rPr>
              <a:t>.</a:t>
            </a:r>
            <a:endParaRPr lang="fa-IR" dirty="0" smtClean="0">
              <a:solidFill>
                <a:srgbClr val="262626"/>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fa-IR" dirty="0">
              <a:solidFill>
                <a:srgbClr val="262626"/>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ata </a:t>
            </a:r>
            <a:r>
              <a:rPr lang="en-US" dirty="0">
                <a:latin typeface="Times New Roman" panose="02020603050405020304" pitchFamily="18" charset="0"/>
                <a:cs typeface="Times New Roman" panose="02020603050405020304" pitchFamily="18" charset="0"/>
              </a:rPr>
              <a:t>from the US Centers for Disease Control and Prevention’s WONDER database</a:t>
            </a:r>
            <a:endParaRPr lang="en-US" dirty="0">
              <a:solidFill>
                <a:srgbClr val="262626"/>
              </a:solidFill>
              <a:latin typeface="Times New Roman" panose="02020603050405020304" pitchFamily="18" charset="0"/>
              <a:cs typeface="Times New Roman" panose="02020603050405020304" pitchFamily="18" charset="0"/>
            </a:endParaRPr>
          </a:p>
          <a:p>
            <a:endParaRPr lang="en-US" b="1" dirty="0" smtClean="0">
              <a:solidFill>
                <a:srgbClr val="262626"/>
              </a:solidFill>
              <a:latin typeface="Times New Roman" panose="02020603050405020304" pitchFamily="18" charset="0"/>
              <a:cs typeface="Times New Roman" panose="02020603050405020304" pitchFamily="18" charset="0"/>
            </a:endParaRPr>
          </a:p>
          <a:p>
            <a:r>
              <a:rPr lang="en-US" b="1" dirty="0" smtClean="0">
                <a:solidFill>
                  <a:srgbClr val="262626"/>
                </a:solidFill>
                <a:latin typeface="Times New Roman" panose="02020603050405020304" pitchFamily="18" charset="0"/>
                <a:cs typeface="Times New Roman" panose="02020603050405020304" pitchFamily="18" charset="0"/>
              </a:rPr>
              <a:t>Key </a:t>
            </a:r>
            <a:r>
              <a:rPr lang="en-US" b="1" dirty="0">
                <a:solidFill>
                  <a:srgbClr val="262626"/>
                </a:solidFill>
                <a:latin typeface="Times New Roman" panose="02020603050405020304" pitchFamily="18" charset="0"/>
                <a:cs typeface="Times New Roman" panose="02020603050405020304" pitchFamily="18" charset="0"/>
              </a:rPr>
              <a:t>Findings:</a:t>
            </a:r>
            <a:endParaRPr lang="en-US" dirty="0">
              <a:solidFill>
                <a:srgbClr val="262626"/>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Overall Trends:</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Both male and female suicide deaths involving opioids increased until 2010.</a:t>
            </a: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Post-2010, trends diverged:</a:t>
            </a:r>
          </a:p>
          <a:p>
            <a:pPr marL="1143000" lvl="2" indent="-22860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Female rates outpaced male rates.</a:t>
            </a:r>
          </a:p>
          <a:p>
            <a:pPr marL="1143000" lvl="2" indent="-22860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Male rates stabilized while female rates declined, narrowing the sex gap</a:t>
            </a:r>
            <a:r>
              <a:rPr lang="en-US" dirty="0" smtClean="0">
                <a:solidFill>
                  <a:srgbClr val="262626"/>
                </a:solidFill>
                <a:latin typeface="Times New Roman" panose="02020603050405020304" pitchFamily="18" charset="0"/>
                <a:cs typeface="Times New Roman" panose="02020603050405020304" pitchFamily="18" charset="0"/>
              </a:rPr>
              <a:t>.</a:t>
            </a:r>
          </a:p>
          <a:p>
            <a:pPr marL="1143000" lvl="2" indent="-228600">
              <a:buFont typeface="Arial" panose="020B0604020202020204" pitchFamily="34" charset="0"/>
              <a:buChar char="•"/>
            </a:pPr>
            <a:endParaRPr lang="en-US" dirty="0">
              <a:solidFill>
                <a:srgbClr val="262626"/>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Proportions:</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Female decedents consistently showed higher proportions of opioid-related suicide deaths (5.8%-11.0%) compared to males (1.4%-2.8%).</a:t>
            </a:r>
          </a:p>
          <a:p>
            <a:endParaRPr lang="en-US" b="1"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0150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62" y="428969"/>
            <a:ext cx="11416937" cy="5970865"/>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Overview of the American Journal of Epidemiology (AJE</a:t>
            </a:r>
            <a:r>
              <a:rPr lang="en-US" sz="2000" b="1" dirty="0" smtClean="0">
                <a:latin typeface="Times New Roman" panose="02020603050405020304" pitchFamily="18" charset="0"/>
                <a:cs typeface="Times New Roman" panose="02020603050405020304" pitchFamily="18" charset="0"/>
              </a:rPr>
              <a:t>)</a:t>
            </a:r>
          </a:p>
          <a:p>
            <a:pPr algn="ctr"/>
            <a:endParaRPr lang="en-US" sz="2000" b="1" dirty="0">
              <a:latin typeface="Times New Roman" panose="02020603050405020304" pitchFamily="18" charset="0"/>
              <a:cs typeface="Times New Roman" panose="02020603050405020304" pitchFamily="18" charset="0"/>
            </a:endParaRPr>
          </a:p>
          <a:p>
            <a:pPr>
              <a:buFont typeface="+mj-lt"/>
              <a:buAutoNum type="arabicPeriod"/>
            </a:pPr>
            <a:r>
              <a:rPr lang="en-US" b="1" dirty="0">
                <a:latin typeface="Times New Roman" panose="02020603050405020304" pitchFamily="18" charset="0"/>
                <a:cs typeface="Times New Roman" panose="02020603050405020304" pitchFamily="18" charset="0"/>
              </a:rPr>
              <a:t>Introduction to AJE</a:t>
            </a:r>
            <a:r>
              <a:rPr lang="en-US" dirty="0">
                <a:latin typeface="Times New Roman" panose="02020603050405020304" pitchFamily="18" charset="0"/>
                <a:cs typeface="Times New Roman" panose="02020603050405020304" pitchFamily="18" charset="0"/>
              </a:rPr>
              <a:t>:</a:t>
            </a: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Established in </a:t>
            </a:r>
            <a:r>
              <a:rPr lang="en-US" b="1" dirty="0">
                <a:latin typeface="Times New Roman" panose="02020603050405020304" pitchFamily="18" charset="0"/>
                <a:cs typeface="Times New Roman" panose="02020603050405020304" pitchFamily="18" charset="0"/>
              </a:rPr>
              <a:t>1920</a:t>
            </a:r>
            <a:r>
              <a:rPr lang="en-US" dirty="0">
                <a:latin typeface="Times New Roman" panose="02020603050405020304" pitchFamily="18" charset="0"/>
                <a:cs typeface="Times New Roman" panose="02020603050405020304" pitchFamily="18" charset="0"/>
              </a:rPr>
              <a:t>, the American Journal of Epidemiology is one of the leading journals in the field of epidemiology.</a:t>
            </a: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Published by </a:t>
            </a:r>
            <a:r>
              <a:rPr lang="en-US" b="1" dirty="0">
                <a:latin typeface="Times New Roman" panose="02020603050405020304" pitchFamily="18" charset="0"/>
                <a:cs typeface="Times New Roman" panose="02020603050405020304" pitchFamily="18" charset="0"/>
              </a:rPr>
              <a:t>Oxford University Press</a:t>
            </a:r>
            <a:r>
              <a:rPr lang="en-US" dirty="0">
                <a:latin typeface="Times New Roman" panose="02020603050405020304" pitchFamily="18" charset="0"/>
                <a:cs typeface="Times New Roman" panose="02020603050405020304" pitchFamily="18" charset="0"/>
              </a:rPr>
              <a:t> on behalf of the </a:t>
            </a:r>
            <a:r>
              <a:rPr lang="en-US" b="1" dirty="0">
                <a:latin typeface="Times New Roman" panose="02020603050405020304" pitchFamily="18" charset="0"/>
                <a:cs typeface="Times New Roman" panose="02020603050405020304" pitchFamily="18" charset="0"/>
              </a:rPr>
              <a:t>Johns Hopkins Bloomberg School of Public Health</a:t>
            </a:r>
            <a:r>
              <a:rPr lang="en-US" dirty="0" smtClean="0">
                <a:latin typeface="Times New Roman" panose="02020603050405020304" pitchFamily="18" charset="0"/>
                <a:cs typeface="Times New Roman" panose="02020603050405020304" pitchFamily="18" charset="0"/>
              </a:rPr>
              <a:t>.</a:t>
            </a:r>
          </a:p>
          <a:p>
            <a:pPr marL="742950" lvl="1" indent="-285750">
              <a:buFont typeface="+mj-lt"/>
              <a:buAutoNum type="arabicPeriod"/>
            </a:pPr>
            <a:endParaRPr lang="en-US" dirty="0">
              <a:latin typeface="Times New Roman" panose="02020603050405020304" pitchFamily="18" charset="0"/>
              <a:cs typeface="Times New Roman" panose="02020603050405020304" pitchFamily="18" charset="0"/>
            </a:endParaRPr>
          </a:p>
          <a:p>
            <a:pPr>
              <a:buFont typeface="+mj-lt"/>
              <a:buAutoNum type="arabicPeriod"/>
            </a:pPr>
            <a:r>
              <a:rPr lang="en-US" b="1" dirty="0" smtClean="0">
                <a:latin typeface="Times New Roman" panose="02020603050405020304" pitchFamily="18" charset="0"/>
                <a:cs typeface="Times New Roman" panose="02020603050405020304" pitchFamily="18" charset="0"/>
              </a:rPr>
              <a:t>Scope</a:t>
            </a:r>
            <a:r>
              <a:rPr lang="en-US" dirty="0">
                <a:latin typeface="Times New Roman" panose="02020603050405020304" pitchFamily="18" charset="0"/>
                <a:cs typeface="Times New Roman" panose="02020603050405020304" pitchFamily="18" charset="0"/>
              </a:rPr>
              <a:t>:</a:t>
            </a:r>
          </a:p>
          <a:p>
            <a:pPr marL="742950" lvl="1" indent="-285750">
              <a:buFont typeface="+mj-lt"/>
              <a:buAutoNum type="arabicPeriod"/>
            </a:pPr>
            <a:r>
              <a:rPr lang="en-US" dirty="0" smtClean="0">
                <a:latin typeface="Times New Roman" panose="02020603050405020304" pitchFamily="18" charset="0"/>
                <a:cs typeface="Times New Roman" panose="02020603050405020304" pitchFamily="18" charset="0"/>
              </a:rPr>
              <a:t>Covers a wide range of epidemiological topics, including:</a:t>
            </a:r>
            <a:endParaRPr lang="en-US" dirty="0">
              <a:latin typeface="Times New Roman" panose="02020603050405020304" pitchFamily="18" charset="0"/>
              <a:cs typeface="Times New Roman" panose="02020603050405020304" pitchFamily="18" charset="0"/>
            </a:endParaRPr>
          </a:p>
          <a:p>
            <a:pPr marL="1143000" lvl="2" indent="-228600">
              <a:buFont typeface="+mj-lt"/>
              <a:buAutoNum type="arabicPeriod"/>
            </a:pPr>
            <a:r>
              <a:rPr lang="en-US" b="1" dirty="0">
                <a:latin typeface="Times New Roman" panose="02020603050405020304" pitchFamily="18" charset="0"/>
                <a:cs typeface="Times New Roman" panose="02020603050405020304" pitchFamily="18" charset="0"/>
              </a:rPr>
              <a:t>Chronic and infectious diseases</a:t>
            </a:r>
            <a:endParaRPr lang="en-US" dirty="0">
              <a:latin typeface="Times New Roman" panose="02020603050405020304" pitchFamily="18" charset="0"/>
              <a:cs typeface="Times New Roman" panose="02020603050405020304" pitchFamily="18" charset="0"/>
            </a:endParaRPr>
          </a:p>
          <a:p>
            <a:pPr marL="1143000" lvl="2" indent="-228600">
              <a:buFont typeface="+mj-lt"/>
              <a:buAutoNum type="arabicPeriod"/>
            </a:pPr>
            <a:r>
              <a:rPr lang="en-US" b="1" dirty="0">
                <a:latin typeface="Times New Roman" panose="02020603050405020304" pitchFamily="18" charset="0"/>
                <a:cs typeface="Times New Roman" panose="02020603050405020304" pitchFamily="18" charset="0"/>
              </a:rPr>
              <a:t>Environmental and occupational health</a:t>
            </a:r>
            <a:endParaRPr lang="en-US" dirty="0">
              <a:latin typeface="Times New Roman" panose="02020603050405020304" pitchFamily="18" charset="0"/>
              <a:cs typeface="Times New Roman" panose="02020603050405020304" pitchFamily="18" charset="0"/>
            </a:endParaRPr>
          </a:p>
          <a:p>
            <a:pPr marL="1143000" lvl="2" indent="-228600">
              <a:buFont typeface="+mj-lt"/>
              <a:buAutoNum type="arabicPeriod"/>
            </a:pPr>
            <a:r>
              <a:rPr lang="en-US" b="1" dirty="0">
                <a:latin typeface="Times New Roman" panose="02020603050405020304" pitchFamily="18" charset="0"/>
                <a:cs typeface="Times New Roman" panose="02020603050405020304" pitchFamily="18" charset="0"/>
              </a:rPr>
              <a:t>Social and behavioral epidemiology</a:t>
            </a:r>
            <a:endParaRPr lang="en-US" dirty="0">
              <a:latin typeface="Times New Roman" panose="02020603050405020304" pitchFamily="18" charset="0"/>
              <a:cs typeface="Times New Roman" panose="02020603050405020304" pitchFamily="18" charset="0"/>
            </a:endParaRPr>
          </a:p>
          <a:p>
            <a:pPr marL="1143000" lvl="2" indent="-228600">
              <a:buFont typeface="+mj-lt"/>
              <a:buAutoNum type="arabicPeriod"/>
            </a:pPr>
            <a:r>
              <a:rPr lang="en-US" b="1" dirty="0">
                <a:latin typeface="Times New Roman" panose="02020603050405020304" pitchFamily="18" charset="0"/>
                <a:cs typeface="Times New Roman" panose="02020603050405020304" pitchFamily="18" charset="0"/>
              </a:rPr>
              <a:t>Statistical and methodological advancements</a:t>
            </a:r>
            <a:endParaRPr lang="en-US" dirty="0">
              <a:latin typeface="Times New Roman" panose="02020603050405020304" pitchFamily="18" charset="0"/>
              <a:cs typeface="Times New Roman" panose="02020603050405020304" pitchFamily="18" charset="0"/>
            </a:endParaRP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Highlights studies addressing global and regional public health issues</a:t>
            </a:r>
            <a:r>
              <a:rPr lang="en-US" dirty="0" smtClean="0">
                <a:latin typeface="Times New Roman" panose="02020603050405020304" pitchFamily="18" charset="0"/>
                <a:cs typeface="Times New Roman" panose="02020603050405020304" pitchFamily="18" charset="0"/>
              </a:rPr>
              <a:t>.</a:t>
            </a:r>
          </a:p>
          <a:p>
            <a:pPr marL="742950" lvl="1" indent="-28575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startAt="3"/>
            </a:pPr>
            <a:r>
              <a:rPr lang="en-US" b="1" dirty="0">
                <a:latin typeface="Times New Roman" panose="02020603050405020304" pitchFamily="18" charset="0"/>
                <a:cs typeface="Times New Roman" panose="02020603050405020304" pitchFamily="18" charset="0"/>
              </a:rPr>
              <a:t>Notable Features</a:t>
            </a:r>
            <a:r>
              <a:rPr lang="en-US" dirty="0">
                <a:latin typeface="Times New Roman" panose="02020603050405020304" pitchFamily="18" charset="0"/>
                <a:cs typeface="Times New Roman" panose="02020603050405020304" pitchFamily="18" charset="0"/>
              </a:rPr>
              <a:t>:</a:t>
            </a: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Focuses on both </a:t>
            </a:r>
            <a:r>
              <a:rPr lang="en-US" b="1" dirty="0">
                <a:latin typeface="Times New Roman" panose="02020603050405020304" pitchFamily="18" charset="0"/>
                <a:cs typeface="Times New Roman" panose="02020603050405020304" pitchFamily="18" charset="0"/>
              </a:rPr>
              <a:t>etiological research</a:t>
            </a:r>
            <a:r>
              <a:rPr lang="en-US" dirty="0">
                <a:latin typeface="Times New Roman" panose="02020603050405020304" pitchFamily="18" charset="0"/>
                <a:cs typeface="Times New Roman" panose="02020603050405020304" pitchFamily="18" charset="0"/>
              </a:rPr>
              <a:t> (causes of diseases) and </a:t>
            </a:r>
            <a:r>
              <a:rPr lang="en-US" b="1" dirty="0">
                <a:latin typeface="Times New Roman" panose="02020603050405020304" pitchFamily="18" charset="0"/>
                <a:cs typeface="Times New Roman" panose="02020603050405020304" pitchFamily="18" charset="0"/>
              </a:rPr>
              <a:t>applied public health</a:t>
            </a:r>
            <a:r>
              <a:rPr lang="en-US" dirty="0">
                <a:latin typeface="Times New Roman" panose="02020603050405020304" pitchFamily="18" charset="0"/>
                <a:cs typeface="Times New Roman" panose="02020603050405020304" pitchFamily="18" charset="0"/>
              </a:rPr>
              <a:t> research.</a:t>
            </a: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Strong emphasis on the </a:t>
            </a:r>
            <a:r>
              <a:rPr lang="en-US" b="1" dirty="0">
                <a:latin typeface="Times New Roman" panose="02020603050405020304" pitchFamily="18" charset="0"/>
                <a:cs typeface="Times New Roman" panose="02020603050405020304" pitchFamily="18" charset="0"/>
              </a:rPr>
              <a:t>practical application</a:t>
            </a:r>
            <a:r>
              <a:rPr lang="en-US" dirty="0">
                <a:latin typeface="Times New Roman" panose="02020603050405020304" pitchFamily="18" charset="0"/>
                <a:cs typeface="Times New Roman" panose="02020603050405020304" pitchFamily="18" charset="0"/>
              </a:rPr>
              <a:t> of epidemiological findings to improve global health.</a:t>
            </a:r>
          </a:p>
          <a:p>
            <a:pPr marL="0" lvl="1"/>
            <a:endParaRPr lang="en-US" b="1" dirty="0" smtClean="0">
              <a:latin typeface="Times New Roman" panose="02020603050405020304" pitchFamily="18" charset="0"/>
              <a:cs typeface="Times New Roman" panose="02020603050405020304" pitchFamily="18" charset="0"/>
            </a:endParaRPr>
          </a:p>
          <a:p>
            <a:pPr marL="0" lvl="1" algn="ctr"/>
            <a:r>
              <a:rPr lang="en-US" b="1" dirty="0" smtClean="0">
                <a:solidFill>
                  <a:srgbClr val="FF0000"/>
                </a:solidFill>
                <a:latin typeface="Times New Roman" panose="02020603050405020304" pitchFamily="18" charset="0"/>
                <a:cs typeface="Times New Roman" panose="02020603050405020304" pitchFamily="18" charset="0"/>
              </a:rPr>
              <a:t>Original </a:t>
            </a:r>
            <a:r>
              <a:rPr lang="en-US" b="1" dirty="0">
                <a:solidFill>
                  <a:srgbClr val="FF0000"/>
                </a:solidFill>
                <a:latin typeface="Times New Roman" panose="02020603050405020304" pitchFamily="18" charset="0"/>
                <a:cs typeface="Times New Roman" panose="02020603050405020304" pitchFamily="18" charset="0"/>
              </a:rPr>
              <a:t>Research Articles, Methodological Articles, Systematic Reviews and Meta-Analyses, Special Issues and Supplements, </a:t>
            </a:r>
            <a:r>
              <a:rPr lang="en-US" b="1" dirty="0" smtClean="0">
                <a:solidFill>
                  <a:srgbClr val="FF0000"/>
                </a:solidFill>
                <a:latin typeface="Times New Roman" panose="02020603050405020304" pitchFamily="18" charset="0"/>
                <a:cs typeface="Times New Roman" panose="02020603050405020304" pitchFamily="18" charset="0"/>
              </a:rPr>
              <a:t>Commentaries</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637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4" y="0"/>
            <a:ext cx="8667482" cy="966290"/>
          </a:xfrm>
          <a:prstGeom prst="rect">
            <a:avLst/>
          </a:prstGeom>
        </p:spPr>
        <p:txBody>
          <a:bodyPr wrap="square">
            <a:spAutoFit/>
          </a:bodyPr>
          <a:lstStyle/>
          <a:p>
            <a:pPr algn="ctr">
              <a:lnSpc>
                <a:spcPct val="150000"/>
              </a:lnSpc>
            </a:pPr>
            <a:r>
              <a:rPr lang="en-US" sz="2000" b="1" dirty="0">
                <a:latin typeface="Times New Roman" panose="02020603050405020304" pitchFamily="18" charset="0"/>
                <a:ea typeface="Calibri" panose="020F0502020204030204" pitchFamily="34" charset="0"/>
                <a:cs typeface="Arial" panose="020B0604020202020204" pitchFamily="34" charset="0"/>
              </a:rPr>
              <a:t>Targeted learning with an </a:t>
            </a:r>
            <a:r>
              <a:rPr lang="en-US" sz="2000" b="1" dirty="0" err="1">
                <a:latin typeface="Times New Roman" panose="02020603050405020304" pitchFamily="18" charset="0"/>
                <a:ea typeface="Calibri" panose="020F0502020204030204" pitchFamily="34" charset="0"/>
                <a:cs typeface="Arial" panose="020B0604020202020204" pitchFamily="34" charset="0"/>
              </a:rPr>
              <a:t>undersmoothed</a:t>
            </a:r>
            <a:r>
              <a:rPr lang="en-US" sz="2000" b="1" dirty="0">
                <a:latin typeface="Times New Roman" panose="02020603050405020304" pitchFamily="18" charset="0"/>
                <a:ea typeface="Calibri" panose="020F0502020204030204" pitchFamily="34" charset="0"/>
                <a:cs typeface="Arial" panose="020B0604020202020204" pitchFamily="34" charset="0"/>
              </a:rPr>
              <a:t> LASSO propensity score model for large-scale covariate adjustment in health-care database studies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5047" y="1792038"/>
            <a:ext cx="4689453" cy="2599625"/>
          </a:xfrm>
          <a:prstGeom prst="rect">
            <a:avLst/>
          </a:prstGeom>
        </p:spPr>
      </p:pic>
      <p:sp>
        <p:nvSpPr>
          <p:cNvPr id="4" name="Rectangle 3"/>
          <p:cNvSpPr/>
          <p:nvPr/>
        </p:nvSpPr>
        <p:spPr>
          <a:xfrm>
            <a:off x="334851" y="2214688"/>
            <a:ext cx="6568225" cy="1754326"/>
          </a:xfrm>
          <a:prstGeom prst="rect">
            <a:avLst/>
          </a:prstGeom>
        </p:spPr>
        <p:txBody>
          <a:bodyPr wrap="square">
            <a:spAutoFit/>
          </a:bodyPr>
          <a:lstStyle/>
          <a:p>
            <a:pPr algn="just">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Focus</a:t>
            </a:r>
            <a:r>
              <a:rPr lang="en-US" dirty="0">
                <a:solidFill>
                  <a:srgbClr val="262626"/>
                </a:solidFill>
                <a:latin typeface="Times New Roman" panose="02020603050405020304" pitchFamily="18" charset="0"/>
                <a:cs typeface="Times New Roman" panose="02020603050405020304" pitchFamily="18" charset="0"/>
              </a:rPr>
              <a:t>: Estimating causal relationships while addressing confounding factors</a:t>
            </a:r>
            <a:r>
              <a:rPr lang="en-US" dirty="0" smtClean="0">
                <a:solidFill>
                  <a:srgbClr val="262626"/>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en-US" dirty="0">
              <a:solidFill>
                <a:srgbClr val="262626"/>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n-US" dirty="0">
              <a:solidFill>
                <a:srgbClr val="262626"/>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Key Issue</a:t>
            </a:r>
            <a:r>
              <a:rPr lang="en-US" dirty="0">
                <a:solidFill>
                  <a:srgbClr val="262626"/>
                </a:solidFill>
                <a:latin typeface="Times New Roman" panose="02020603050405020304" pitchFamily="18" charset="0"/>
                <a:cs typeface="Times New Roman" panose="02020603050405020304" pitchFamily="18" charset="0"/>
              </a:rPr>
              <a:t>: Confounding occurs when extraneous variables affect both treatment assignment and outcomes.</a:t>
            </a:r>
            <a:endParaRPr lang="en-US" b="0" i="0" dirty="0">
              <a:solidFill>
                <a:srgbClr val="26262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1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076" y="1662576"/>
            <a:ext cx="10758152" cy="3693319"/>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Context </a:t>
            </a:r>
            <a:r>
              <a:rPr lang="en-US" b="1" dirty="0">
                <a:latin typeface="Times New Roman" panose="02020603050405020304" pitchFamily="18" charset="0"/>
                <a:cs typeface="Times New Roman" panose="02020603050405020304" pitchFamily="18" charset="0"/>
              </a:rPr>
              <a:t>and Problem</a:t>
            </a:r>
          </a:p>
          <a:p>
            <a:r>
              <a:rPr lang="en-US" dirty="0">
                <a:latin typeface="Times New Roman" panose="02020603050405020304" pitchFamily="18" charset="0"/>
                <a:cs typeface="Times New Roman" panose="02020603050405020304" pitchFamily="18" charset="0"/>
              </a:rPr>
              <a:t>In healthcare studies, researchers often need to estimate </a:t>
            </a:r>
            <a:r>
              <a:rPr lang="en-US" b="1" dirty="0">
                <a:latin typeface="Times New Roman" panose="02020603050405020304" pitchFamily="18" charset="0"/>
                <a:cs typeface="Times New Roman" panose="02020603050405020304" pitchFamily="18" charset="0"/>
              </a:rPr>
              <a:t>causal effects</a:t>
            </a:r>
            <a:r>
              <a:rPr lang="en-US" dirty="0">
                <a:latin typeface="Times New Roman" panose="02020603050405020304" pitchFamily="18" charset="0"/>
                <a:cs typeface="Times New Roman" panose="02020603050405020304" pitchFamily="18" charset="0"/>
              </a:rPr>
              <a:t> (e.g., the effect of a treatment on patient outcomes). To do this, they use </a:t>
            </a:r>
            <a:r>
              <a:rPr lang="en-US" b="1" dirty="0">
                <a:latin typeface="Times New Roman" panose="02020603050405020304" pitchFamily="18" charset="0"/>
                <a:cs typeface="Times New Roman" panose="02020603050405020304" pitchFamily="18" charset="0"/>
              </a:rPr>
              <a:t>propensity scores (PS)</a:t>
            </a:r>
            <a:r>
              <a:rPr lang="en-US" dirty="0">
                <a:latin typeface="Times New Roman" panose="02020603050405020304" pitchFamily="18" charset="0"/>
                <a:cs typeface="Times New Roman" panose="02020603050405020304" pitchFamily="18" charset="0"/>
              </a:rPr>
              <a:t>, which estimate the probability of receiving a treatment based on covariates (e.g., demographics, comorbidities). Large-scale healthcare databases present challenges like:</a:t>
            </a:r>
          </a:p>
          <a:p>
            <a:pPr marL="56673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large </a:t>
            </a:r>
            <a:r>
              <a:rPr lang="en-US" dirty="0">
                <a:latin typeface="Times New Roman" panose="02020603050405020304" pitchFamily="18" charset="0"/>
                <a:cs typeface="Times New Roman" panose="02020603050405020304" pitchFamily="18" charset="0"/>
              </a:rPr>
              <a:t>number of covariates.</a:t>
            </a:r>
          </a:p>
          <a:p>
            <a:pPr marL="56673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High-dimensional data, where traditional regression models might struggle to select relevant variables.</a:t>
            </a:r>
          </a:p>
          <a:p>
            <a:pPr marL="566738">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Nonoverlap</a:t>
            </a:r>
            <a:r>
              <a:rPr lang="en-US" dirty="0">
                <a:latin typeface="Times New Roman" panose="02020603050405020304" pitchFamily="18" charset="0"/>
                <a:cs typeface="Times New Roman" panose="02020603050405020304" pitchFamily="18" charset="0"/>
              </a:rPr>
              <a:t> in covariates between treatment groups, leading to biased causal effect estimates.</a:t>
            </a:r>
          </a:p>
          <a:p>
            <a:endParaRPr lang="fa-IR"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address this, researchers turn to the </a:t>
            </a:r>
            <a:r>
              <a:rPr lang="en-US" b="1" dirty="0">
                <a:latin typeface="Times New Roman" panose="02020603050405020304" pitchFamily="18" charset="0"/>
                <a:cs typeface="Times New Roman" panose="02020603050405020304" pitchFamily="18" charset="0"/>
              </a:rPr>
              <a:t>Least Absolute Shrinkage and Selection Operator (LASSO)</a:t>
            </a:r>
            <a:r>
              <a:rPr lang="en-US" dirty="0">
                <a:latin typeface="Times New Roman" panose="02020603050405020304" pitchFamily="18" charset="0"/>
                <a:cs typeface="Times New Roman" panose="02020603050405020304" pitchFamily="18" charset="0"/>
              </a:rPr>
              <a:t> regression, which is well-suited for high-dimensional data. </a:t>
            </a:r>
            <a:endParaRPr lang="fa-IR" dirty="0" smtClean="0">
              <a:latin typeface="Times New Roman" panose="02020603050405020304" pitchFamily="18" charset="0"/>
              <a:cs typeface="Times New Roman" panose="02020603050405020304" pitchFamily="18" charset="0"/>
            </a:endParaRPr>
          </a:p>
          <a:p>
            <a:endParaRPr lang="fa-IR"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However, LASSO may </a:t>
            </a:r>
            <a:r>
              <a:rPr lang="en-US" dirty="0" err="1" smtClean="0">
                <a:latin typeface="Times New Roman" panose="02020603050405020304" pitchFamily="18" charset="0"/>
                <a:cs typeface="Times New Roman" panose="02020603050405020304" pitchFamily="18" charset="0"/>
              </a:rPr>
              <a:t>undersmooth</a:t>
            </a:r>
            <a:r>
              <a:rPr lang="en-US" dirty="0" smtClean="0">
                <a:latin typeface="Times New Roman" panose="02020603050405020304" pitchFamily="18" charset="0"/>
                <a:cs typeface="Times New Roman" panose="02020603050405020304" pitchFamily="18" charset="0"/>
              </a:rPr>
              <a:t> (or </a:t>
            </a:r>
            <a:r>
              <a:rPr lang="en-US" dirty="0" err="1" smtClean="0">
                <a:latin typeface="Times New Roman" panose="02020603050405020304" pitchFamily="18" charset="0"/>
                <a:cs typeface="Times New Roman" panose="02020603050405020304" pitchFamily="18" charset="0"/>
              </a:rPr>
              <a:t>overfit</a:t>
            </a:r>
            <a:r>
              <a:rPr lang="en-US" dirty="0" smtClean="0">
                <a:latin typeface="Times New Roman" panose="02020603050405020304" pitchFamily="18" charset="0"/>
                <a:cs typeface="Times New Roman" panose="02020603050405020304" pitchFamily="18" charset="0"/>
              </a:rPr>
              <a:t>) PS models, which can control confounding better but exacerbate issues like </a:t>
            </a:r>
            <a:r>
              <a:rPr lang="en-US" dirty="0" err="1" smtClean="0">
                <a:latin typeface="Times New Roman" panose="02020603050405020304" pitchFamily="18" charset="0"/>
                <a:cs typeface="Times New Roman" panose="02020603050405020304" pitchFamily="18" charset="0"/>
              </a:rPr>
              <a:t>nonoverlap</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1674254" y="0"/>
            <a:ext cx="8667482" cy="966290"/>
          </a:xfrm>
          <a:prstGeom prst="rect">
            <a:avLst/>
          </a:prstGeom>
        </p:spPr>
        <p:txBody>
          <a:bodyPr wrap="square">
            <a:spAutoFit/>
          </a:bodyPr>
          <a:lstStyle/>
          <a:p>
            <a:pPr algn="ctr">
              <a:lnSpc>
                <a:spcPct val="150000"/>
              </a:lnSpc>
            </a:pPr>
            <a:r>
              <a:rPr lang="en-US" sz="2000" b="1" dirty="0">
                <a:latin typeface="Times New Roman" panose="02020603050405020304" pitchFamily="18" charset="0"/>
                <a:ea typeface="Calibri" panose="020F0502020204030204" pitchFamily="34" charset="0"/>
                <a:cs typeface="Arial" panose="020B0604020202020204" pitchFamily="34" charset="0"/>
              </a:rPr>
              <a:t>Targeted learning with an </a:t>
            </a:r>
            <a:r>
              <a:rPr lang="en-US" sz="2000" b="1" dirty="0" err="1">
                <a:latin typeface="Times New Roman" panose="02020603050405020304" pitchFamily="18" charset="0"/>
                <a:ea typeface="Calibri" panose="020F0502020204030204" pitchFamily="34" charset="0"/>
                <a:cs typeface="Arial" panose="020B0604020202020204" pitchFamily="34" charset="0"/>
              </a:rPr>
              <a:t>undersmoothed</a:t>
            </a:r>
            <a:r>
              <a:rPr lang="en-US" sz="2000" b="1" dirty="0">
                <a:latin typeface="Times New Roman" panose="02020603050405020304" pitchFamily="18" charset="0"/>
                <a:ea typeface="Calibri" panose="020F0502020204030204" pitchFamily="34" charset="0"/>
                <a:cs typeface="Arial" panose="020B0604020202020204" pitchFamily="34" charset="0"/>
              </a:rPr>
              <a:t> LASSO propensity score model for large-scale covariate adjustment in health-care database studies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85215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8591" y="1170424"/>
            <a:ext cx="11105882" cy="2031325"/>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What They Did</a:t>
            </a:r>
          </a:p>
          <a:p>
            <a:endParaRPr lang="fa-IR"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authors explored a way to dynamically optimize the degree of </a:t>
            </a:r>
            <a:r>
              <a:rPr lang="en-US" dirty="0" err="1">
                <a:latin typeface="Times New Roman" panose="02020603050405020304" pitchFamily="18" charset="0"/>
                <a:cs typeface="Times New Roman" panose="02020603050405020304" pitchFamily="18" charset="0"/>
              </a:rPr>
              <a:t>undersmoothing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overfitting</a:t>
            </a:r>
            <a:r>
              <a:rPr lang="en-US" dirty="0">
                <a:latin typeface="Times New Roman" panose="02020603050405020304" pitchFamily="18" charset="0"/>
                <a:cs typeface="Times New Roman" panose="02020603050405020304" pitchFamily="18" charset="0"/>
              </a:rPr>
              <a:t>) in LASSO-based PS models using </a:t>
            </a:r>
            <a:r>
              <a:rPr lang="en-US" b="1" dirty="0">
                <a:latin typeface="Times New Roman" panose="02020603050405020304" pitchFamily="18" charset="0"/>
                <a:cs typeface="Times New Roman" panose="02020603050405020304" pitchFamily="18" charset="0"/>
              </a:rPr>
              <a:t>collaborative-controlled targeted learning (CCTL)</a:t>
            </a:r>
            <a:r>
              <a:rPr lang="en-US" dirty="0">
                <a:latin typeface="Times New Roman" panose="02020603050405020304" pitchFamily="18" charset="0"/>
                <a:cs typeface="Times New Roman" panose="02020603050405020304" pitchFamily="18" charset="0"/>
              </a:rPr>
              <a:t>. Their goal was to:</a:t>
            </a:r>
          </a:p>
          <a:p>
            <a:pPr marL="51593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Reduce bias in causal effect estimates.</a:t>
            </a:r>
          </a:p>
          <a:p>
            <a:pPr marL="51593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Balance the trade-off between controlling confounding and avoiding </a:t>
            </a:r>
            <a:r>
              <a:rPr lang="en-US" dirty="0" err="1">
                <a:latin typeface="Times New Roman" panose="02020603050405020304" pitchFamily="18" charset="0"/>
                <a:cs typeface="Times New Roman" panose="02020603050405020304" pitchFamily="18" charset="0"/>
              </a:rPr>
              <a:t>nonoverlap</a:t>
            </a:r>
            <a:r>
              <a:rPr lang="en-US" dirty="0">
                <a:latin typeface="Times New Roman" panose="02020603050405020304" pitchFamily="18" charset="0"/>
                <a:cs typeface="Times New Roman" panose="02020603050405020304" pitchFamily="18" charset="0"/>
              </a:rPr>
              <a:t> in covariates.</a:t>
            </a:r>
          </a:p>
          <a:p>
            <a:pPr marL="51593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Test the effectiveness of their approach using </a:t>
            </a:r>
            <a:r>
              <a:rPr lang="en-US" b="1" dirty="0">
                <a:latin typeface="Times New Roman" panose="02020603050405020304" pitchFamily="18" charset="0"/>
                <a:cs typeface="Times New Roman" panose="02020603050405020304" pitchFamily="18" charset="0"/>
              </a:rPr>
              <a:t>simulations</a:t>
            </a:r>
            <a:r>
              <a:rPr lang="en-US" dirty="0">
                <a:latin typeface="Times New Roman" panose="02020603050405020304" pitchFamily="18" charset="0"/>
                <a:cs typeface="Times New Roman" panose="02020603050405020304" pitchFamily="18" charset="0"/>
              </a:rPr>
              <a:t>.</a:t>
            </a:r>
          </a:p>
        </p:txBody>
      </p:sp>
      <p:sp>
        <p:nvSpPr>
          <p:cNvPr id="3" name="Rectangle 2"/>
          <p:cNvSpPr/>
          <p:nvPr/>
        </p:nvSpPr>
        <p:spPr>
          <a:xfrm>
            <a:off x="1674254" y="0"/>
            <a:ext cx="8667482" cy="966290"/>
          </a:xfrm>
          <a:prstGeom prst="rect">
            <a:avLst/>
          </a:prstGeom>
        </p:spPr>
        <p:txBody>
          <a:bodyPr wrap="square">
            <a:spAutoFit/>
          </a:bodyPr>
          <a:lstStyle/>
          <a:p>
            <a:pPr algn="ctr">
              <a:lnSpc>
                <a:spcPct val="150000"/>
              </a:lnSpc>
            </a:pPr>
            <a:r>
              <a:rPr lang="en-US" sz="2000" b="1" dirty="0">
                <a:latin typeface="Times New Roman" panose="02020603050405020304" pitchFamily="18" charset="0"/>
                <a:ea typeface="Calibri" panose="020F0502020204030204" pitchFamily="34" charset="0"/>
                <a:cs typeface="Arial" panose="020B0604020202020204" pitchFamily="34" charset="0"/>
              </a:rPr>
              <a:t>Targeted learning with an </a:t>
            </a:r>
            <a:r>
              <a:rPr lang="en-US" sz="2000" b="1" dirty="0" err="1">
                <a:latin typeface="Times New Roman" panose="02020603050405020304" pitchFamily="18" charset="0"/>
                <a:ea typeface="Calibri" panose="020F0502020204030204" pitchFamily="34" charset="0"/>
                <a:cs typeface="Arial" panose="020B0604020202020204" pitchFamily="34" charset="0"/>
              </a:rPr>
              <a:t>undersmoothed</a:t>
            </a:r>
            <a:r>
              <a:rPr lang="en-US" sz="2000" b="1" dirty="0">
                <a:latin typeface="Times New Roman" panose="02020603050405020304" pitchFamily="18" charset="0"/>
                <a:ea typeface="Calibri" panose="020F0502020204030204" pitchFamily="34" charset="0"/>
                <a:cs typeface="Arial" panose="020B0604020202020204" pitchFamily="34" charset="0"/>
              </a:rPr>
              <a:t> LASSO propensity score model for large-scale covariate adjustment in health-care database studies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38320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21" y="1251283"/>
            <a:ext cx="11812603" cy="4469429"/>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Times New Roman" panose="02020603050405020304" pitchFamily="18" charset="0"/>
                <a:cs typeface="Arial" panose="020B0604020202020204" pitchFamily="34" charset="0"/>
              </a:rPr>
              <a:t>Methodological Approaches</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b="1" dirty="0">
                <a:latin typeface="Times New Roman" panose="02020603050405020304" pitchFamily="18" charset="0"/>
                <a:ea typeface="Times New Roman" panose="02020603050405020304" pitchFamily="18" charset="0"/>
                <a:cs typeface="Arial" panose="020B0604020202020204" pitchFamily="34" charset="0"/>
              </a:rPr>
              <a:t>Propensity Score (PS):</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Definition</a:t>
            </a:r>
            <a:r>
              <a:rPr lang="en-US" dirty="0">
                <a:latin typeface="Times New Roman" panose="02020603050405020304" pitchFamily="18" charset="0"/>
                <a:ea typeface="Times New Roman" panose="02020603050405020304" pitchFamily="18" charset="0"/>
                <a:cs typeface="Arial" panose="020B0604020202020204" pitchFamily="34" charset="0"/>
              </a:rPr>
              <a:t>: The propensity score is the probability of being assigned to a treatment group, given observed covariates. It helps adjust for confounding by balancing covariates between treated and untreated groups.</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Purpose in Causal Inference</a:t>
            </a:r>
            <a:r>
              <a:rPr lang="en-US" dirty="0">
                <a:latin typeface="Times New Roman" panose="02020603050405020304" pitchFamily="18" charset="0"/>
                <a:ea typeface="Times New Roman" panose="02020603050405020304" pitchFamily="18" charset="0"/>
                <a:cs typeface="Arial" panose="020B0604020202020204" pitchFamily="34" charset="0"/>
              </a:rPr>
              <a:t>: By matching, weighting, or stratifying on PS, researchers mimic a randomized experiment, reducing bias in causal estimates.</a:t>
            </a:r>
            <a:endParaRPr lang="en-US"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b="1" dirty="0">
                <a:latin typeface="Times New Roman" panose="02020603050405020304" pitchFamily="18" charset="0"/>
                <a:ea typeface="Times New Roman" panose="02020603050405020304" pitchFamily="18" charset="0"/>
                <a:cs typeface="Arial" panose="020B0604020202020204" pitchFamily="34" charset="0"/>
              </a:rPr>
              <a:t>LASSO Regression:</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What It Does</a:t>
            </a:r>
            <a:r>
              <a:rPr lang="en-US" dirty="0">
                <a:latin typeface="Times New Roman" panose="02020603050405020304" pitchFamily="18" charset="0"/>
                <a:ea typeface="Times New Roman" panose="02020603050405020304" pitchFamily="18" charset="0"/>
                <a:cs typeface="Arial" panose="020B0604020202020204" pitchFamily="34" charset="0"/>
              </a:rPr>
              <a:t>: LASSO is a regularization method that:</a:t>
            </a:r>
            <a:endParaRPr lang="en-US"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Selects important variables by shrinking the coefficients of less relevant variables to zero.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Handles high-dimensional data efficiently.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Why Use It for PS Estimation?</a:t>
            </a:r>
            <a:r>
              <a:rPr lang="en-US" dirty="0">
                <a:latin typeface="Times New Roman" panose="02020603050405020304" pitchFamily="18" charset="0"/>
                <a:ea typeface="Times New Roman" panose="02020603050405020304" pitchFamily="18" charset="0"/>
                <a:cs typeface="Arial" panose="020B0604020202020204" pitchFamily="34" charset="0"/>
              </a:rPr>
              <a:t>: Healthcare databases have many variables, and LASSO helps select the most relevant ones for PS estimation</a:t>
            </a:r>
            <a:r>
              <a:rPr lang="en-US" dirty="0" smtClean="0">
                <a:latin typeface="Times New Roman" panose="02020603050405020304" pitchFamily="18" charset="0"/>
                <a:ea typeface="Times New Roman" panose="02020603050405020304" pitchFamily="18"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674254" y="0"/>
            <a:ext cx="8667482" cy="966290"/>
          </a:xfrm>
          <a:prstGeom prst="rect">
            <a:avLst/>
          </a:prstGeom>
        </p:spPr>
        <p:txBody>
          <a:bodyPr wrap="square">
            <a:spAutoFit/>
          </a:bodyPr>
          <a:lstStyle/>
          <a:p>
            <a:pPr algn="ctr">
              <a:lnSpc>
                <a:spcPct val="150000"/>
              </a:lnSpc>
            </a:pPr>
            <a:r>
              <a:rPr lang="en-US" sz="2000" b="1" dirty="0">
                <a:latin typeface="Times New Roman" panose="02020603050405020304" pitchFamily="18" charset="0"/>
                <a:ea typeface="Calibri" panose="020F0502020204030204" pitchFamily="34" charset="0"/>
                <a:cs typeface="Arial" panose="020B0604020202020204" pitchFamily="34" charset="0"/>
              </a:rPr>
              <a:t>Targeted learning with an </a:t>
            </a:r>
            <a:r>
              <a:rPr lang="en-US" sz="2000" b="1" dirty="0" err="1">
                <a:latin typeface="Times New Roman" panose="02020603050405020304" pitchFamily="18" charset="0"/>
                <a:ea typeface="Calibri" panose="020F0502020204030204" pitchFamily="34" charset="0"/>
                <a:cs typeface="Arial" panose="020B0604020202020204" pitchFamily="34" charset="0"/>
              </a:rPr>
              <a:t>undersmoothed</a:t>
            </a:r>
            <a:r>
              <a:rPr lang="en-US" sz="2000" b="1" dirty="0">
                <a:latin typeface="Times New Roman" panose="02020603050405020304" pitchFamily="18" charset="0"/>
                <a:ea typeface="Calibri" panose="020F0502020204030204" pitchFamily="34" charset="0"/>
                <a:cs typeface="Arial" panose="020B0604020202020204" pitchFamily="34" charset="0"/>
              </a:rPr>
              <a:t> LASSO propensity score model for large-scale covariate adjustment in health-care database studies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6726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21" y="1251283"/>
            <a:ext cx="11900079" cy="5261697"/>
          </a:xfrm>
          <a:prstGeom prst="rect">
            <a:avLst/>
          </a:prstGeom>
        </p:spPr>
        <p:txBody>
          <a:bodyPr wrap="square">
            <a:spAutoFit/>
          </a:bodyPr>
          <a:lstStyle/>
          <a:p>
            <a:pPr>
              <a:lnSpc>
                <a:spcPct val="107000"/>
              </a:lnSpc>
              <a:spcAft>
                <a:spcPts val="800"/>
              </a:spcAft>
            </a:pP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Undersmoothed</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latin typeface="Times New Roman" panose="02020603050405020304" pitchFamily="18" charset="0"/>
                <a:ea typeface="Times New Roman" panose="02020603050405020304" pitchFamily="18" charset="0"/>
                <a:cs typeface="Times New Roman" panose="02020603050405020304" pitchFamily="18" charset="0"/>
              </a:rPr>
              <a:t>LASSO PS Models: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What is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Undersmoothing</a:t>
            </a:r>
            <a:r>
              <a:rPr lang="en-US"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A deliberately looser model fit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overfitting</a:t>
            </a:r>
            <a:r>
              <a:rPr lang="en-US" dirty="0">
                <a:latin typeface="Times New Roman" panose="02020603050405020304" pitchFamily="18" charset="0"/>
                <a:ea typeface="Times New Roman" panose="02020603050405020304" pitchFamily="18" charset="0"/>
                <a:cs typeface="Times New Roman" panose="02020603050405020304" pitchFamily="18" charset="0"/>
              </a:rPr>
              <a:t>) that retains more covariates than typically necessary.</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Ensures that relevant confounders, even those weakly associated with treatment, are included.</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Pros and Cons</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Pro</a:t>
            </a:r>
            <a:r>
              <a:rPr lang="en-US" dirty="0">
                <a:latin typeface="Times New Roman" panose="02020603050405020304" pitchFamily="18" charset="0"/>
                <a:ea typeface="Times New Roman" panose="02020603050405020304" pitchFamily="18" charset="0"/>
                <a:cs typeface="Times New Roman" panose="02020603050405020304" pitchFamily="18" charset="0"/>
              </a:rPr>
              <a:t>: Improves confounding control by including more variables.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Con</a:t>
            </a:r>
            <a:r>
              <a:rPr lang="en-US" dirty="0">
                <a:latin typeface="Times New Roman" panose="02020603050405020304" pitchFamily="18" charset="0"/>
                <a:ea typeface="Times New Roman" panose="02020603050405020304" pitchFamily="18" charset="0"/>
                <a:cs typeface="Times New Roman" panose="02020603050405020304" pitchFamily="18" charset="0"/>
              </a:rPr>
              <a:t>: May lead to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nonoverlap</a:t>
            </a:r>
            <a:r>
              <a:rPr lang="en-US" dirty="0">
                <a:latin typeface="Times New Roman" panose="02020603050405020304" pitchFamily="18" charset="0"/>
                <a:ea typeface="Times New Roman" panose="02020603050405020304" pitchFamily="18" charset="0"/>
                <a:cs typeface="Times New Roman" panose="02020603050405020304" pitchFamily="18" charset="0"/>
              </a:rPr>
              <a:t>—regions of covariate space where treated and untreated groups do not share similar covariate distributions, making causal estimates less reliable</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fa-IR"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endParaRPr lang="fa-IR"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Collaborative-Controlled Targeted Learning (CCTL):</a:t>
            </a:r>
            <a:endParaRPr lang="en-US" sz="1600"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Purpose</a:t>
            </a:r>
            <a:r>
              <a:rPr lang="en-US" dirty="0">
                <a:latin typeface="Times New Roman" panose="02020603050405020304" pitchFamily="18" charset="0"/>
                <a:cs typeface="Times New Roman" panose="02020603050405020304" pitchFamily="18" charset="0"/>
              </a:rPr>
              <a:t>: Dynamically choose the degree of </a:t>
            </a:r>
            <a:r>
              <a:rPr lang="en-US" dirty="0" err="1">
                <a:latin typeface="Times New Roman" panose="02020603050405020304" pitchFamily="18" charset="0"/>
                <a:cs typeface="Times New Roman" panose="02020603050405020304" pitchFamily="18" charset="0"/>
              </a:rPr>
              <a:t>undersmoothing</a:t>
            </a:r>
            <a:r>
              <a:rPr lang="en-US" dirty="0">
                <a:latin typeface="Times New Roman" panose="02020603050405020304" pitchFamily="18" charset="0"/>
                <a:cs typeface="Times New Roman" panose="02020603050405020304" pitchFamily="18" charset="0"/>
              </a:rPr>
              <a:t> to strike a balance between confounding control and overlap.</a:t>
            </a:r>
            <a:endParaRPr lang="en-US" sz="1600"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How It Works</a:t>
            </a:r>
            <a:r>
              <a:rPr lang="en-US"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Uses </a:t>
            </a:r>
            <a:r>
              <a:rPr lang="en-US" b="1" dirty="0">
                <a:latin typeface="Times New Roman" panose="02020603050405020304" pitchFamily="18" charset="0"/>
                <a:cs typeface="Times New Roman" panose="02020603050405020304" pitchFamily="18" charset="0"/>
              </a:rPr>
              <a:t>targeted learning</a:t>
            </a:r>
            <a:r>
              <a:rPr lang="en-US" dirty="0">
                <a:latin typeface="Times New Roman" panose="02020603050405020304" pitchFamily="18" charset="0"/>
                <a:cs typeface="Times New Roman" panose="02020603050405020304" pitchFamily="18" charset="0"/>
              </a:rPr>
              <a:t>, which iteratively updates the model to directly minimize bias in the causal estimate.</a:t>
            </a:r>
            <a:endParaRPr lang="en-US" sz="1600"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Incorporates </a:t>
            </a:r>
            <a:r>
              <a:rPr lang="en-US" b="1" dirty="0">
                <a:latin typeface="Times New Roman" panose="02020603050405020304" pitchFamily="18" charset="0"/>
                <a:cs typeface="Times New Roman" panose="02020603050405020304" pitchFamily="18" charset="0"/>
              </a:rPr>
              <a:t>cross-fitting</a:t>
            </a:r>
            <a:r>
              <a:rPr lang="en-US" dirty="0">
                <a:latin typeface="Times New Roman" panose="02020603050405020304" pitchFamily="18" charset="0"/>
                <a:cs typeface="Times New Roman" panose="02020603050405020304" pitchFamily="18" charset="0"/>
              </a:rPr>
              <a:t>, which involves splitting the dataset into parts to avoid </a:t>
            </a:r>
            <a:r>
              <a:rPr lang="en-US" dirty="0" err="1">
                <a:latin typeface="Times New Roman" panose="02020603050405020304" pitchFamily="18" charset="0"/>
                <a:cs typeface="Times New Roman" panose="02020603050405020304" pitchFamily="18" charset="0"/>
              </a:rPr>
              <a:t>overfitting</a:t>
            </a:r>
            <a:r>
              <a:rPr lang="en-US" dirty="0">
                <a:latin typeface="Times New Roman" panose="02020603050405020304" pitchFamily="18" charset="0"/>
                <a:cs typeface="Times New Roman" panose="02020603050405020304" pitchFamily="18" charset="0"/>
              </a:rPr>
              <a:t> and improve generalizability.</a:t>
            </a:r>
            <a:endParaRPr lang="en-US" sz="1600" dirty="0">
              <a:latin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674254" y="0"/>
            <a:ext cx="8667482" cy="966290"/>
          </a:xfrm>
          <a:prstGeom prst="rect">
            <a:avLst/>
          </a:prstGeom>
        </p:spPr>
        <p:txBody>
          <a:bodyPr wrap="square">
            <a:spAutoFit/>
          </a:bodyPr>
          <a:lstStyle/>
          <a:p>
            <a:pPr algn="ctr">
              <a:lnSpc>
                <a:spcPct val="150000"/>
              </a:lnSpc>
            </a:pPr>
            <a:r>
              <a:rPr lang="en-US" sz="2000" b="1" dirty="0">
                <a:latin typeface="Times New Roman" panose="02020603050405020304" pitchFamily="18" charset="0"/>
                <a:ea typeface="Calibri" panose="020F0502020204030204" pitchFamily="34" charset="0"/>
                <a:cs typeface="Arial" panose="020B0604020202020204" pitchFamily="34" charset="0"/>
              </a:rPr>
              <a:t>Targeted learning with an </a:t>
            </a:r>
            <a:r>
              <a:rPr lang="en-US" sz="2000" b="1" dirty="0" err="1">
                <a:latin typeface="Times New Roman" panose="02020603050405020304" pitchFamily="18" charset="0"/>
                <a:ea typeface="Calibri" panose="020F0502020204030204" pitchFamily="34" charset="0"/>
                <a:cs typeface="Arial" panose="020B0604020202020204" pitchFamily="34" charset="0"/>
              </a:rPr>
              <a:t>undersmoothed</a:t>
            </a:r>
            <a:r>
              <a:rPr lang="en-US" sz="2000" b="1" dirty="0">
                <a:latin typeface="Times New Roman" panose="02020603050405020304" pitchFamily="18" charset="0"/>
                <a:ea typeface="Calibri" panose="020F0502020204030204" pitchFamily="34" charset="0"/>
                <a:cs typeface="Arial" panose="020B0604020202020204" pitchFamily="34" charset="0"/>
              </a:rPr>
              <a:t> LASSO propensity score model for large-scale covariate adjustment in health-care database studies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3237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21" y="1814289"/>
            <a:ext cx="10998558" cy="2803973"/>
          </a:xfrm>
          <a:prstGeom prst="rect">
            <a:avLst/>
          </a:prstGeom>
        </p:spPr>
        <p:txBody>
          <a:bodyPr wrap="square">
            <a:spAutoFit/>
          </a:bodyPr>
          <a:lstStyle/>
          <a:p>
            <a:pPr>
              <a:lnSpc>
                <a:spcPct val="107000"/>
              </a:lnSpc>
              <a:spcAft>
                <a:spcPts val="800"/>
              </a:spcAft>
            </a:pPr>
            <a:r>
              <a:rPr lang="en-US" sz="2000" b="1" dirty="0">
                <a:latin typeface="Times New Roman" panose="02020603050405020304" pitchFamily="18" charset="0"/>
                <a:ea typeface="Times New Roman" panose="02020603050405020304" pitchFamily="18" charset="0"/>
                <a:cs typeface="Arial" panose="020B0604020202020204" pitchFamily="34" charset="0"/>
              </a:rPr>
              <a:t>Key Findings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Dynamic Selection of </a:t>
            </a:r>
            <a:r>
              <a:rPr lang="en-US" b="1" dirty="0" err="1">
                <a:latin typeface="Times New Roman" panose="02020603050405020304" pitchFamily="18" charset="0"/>
                <a:ea typeface="Times New Roman" panose="02020603050405020304" pitchFamily="18" charset="0"/>
                <a:cs typeface="Arial" panose="020B0604020202020204" pitchFamily="34" charset="0"/>
              </a:rPr>
              <a:t>Undersmoothing</a:t>
            </a:r>
            <a:r>
              <a:rPr lang="en-US" dirty="0">
                <a:latin typeface="Times New Roman" panose="02020603050405020304" pitchFamily="18" charset="0"/>
                <a:ea typeface="Times New Roman" panose="02020603050405020304" pitchFamily="18" charset="0"/>
                <a:cs typeface="Arial" panose="020B0604020202020204" pitchFamily="34" charset="0"/>
              </a:rPr>
              <a:t>: By adapting the degree of </a:t>
            </a:r>
            <a:r>
              <a:rPr lang="en-US" dirty="0" err="1">
                <a:latin typeface="Times New Roman" panose="02020603050405020304" pitchFamily="18" charset="0"/>
                <a:ea typeface="Times New Roman" panose="02020603050405020304" pitchFamily="18" charset="0"/>
                <a:cs typeface="Arial" panose="020B0604020202020204" pitchFamily="34" charset="0"/>
              </a:rPr>
              <a:t>undersmoothing</a:t>
            </a:r>
            <a:r>
              <a:rPr lang="en-US" dirty="0">
                <a:latin typeface="Times New Roman" panose="02020603050405020304" pitchFamily="18" charset="0"/>
                <a:ea typeface="Times New Roman" panose="02020603050405020304" pitchFamily="18" charset="0"/>
                <a:cs typeface="Arial" panose="020B0604020202020204" pitchFamily="34" charset="0"/>
              </a:rPr>
              <a:t> in LASSO PS models using collaborative learning, researchers could reduce bias in causal estimates more effectively than standard approaches.</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Cross-Fitting</a:t>
            </a:r>
            <a:r>
              <a:rPr lang="en-US" dirty="0">
                <a:latin typeface="Times New Roman" panose="02020603050405020304" pitchFamily="18" charset="0"/>
                <a:ea typeface="Times New Roman" panose="02020603050405020304" pitchFamily="18" charset="0"/>
                <a:cs typeface="Arial" panose="020B0604020202020204" pitchFamily="34" charset="0"/>
              </a:rPr>
              <a:t>: This step was critical to avoid </a:t>
            </a:r>
            <a:r>
              <a:rPr lang="en-US" dirty="0" err="1">
                <a:latin typeface="Times New Roman" panose="02020603050405020304" pitchFamily="18" charset="0"/>
                <a:ea typeface="Times New Roman" panose="02020603050405020304" pitchFamily="18" charset="0"/>
                <a:cs typeface="Arial" panose="020B0604020202020204" pitchFamily="34" charset="0"/>
              </a:rPr>
              <a:t>overfitting</a:t>
            </a:r>
            <a:r>
              <a:rPr lang="en-US" dirty="0">
                <a:latin typeface="Times New Roman" panose="02020603050405020304" pitchFamily="18" charset="0"/>
                <a:ea typeface="Times New Roman" panose="02020603050405020304" pitchFamily="18" charset="0"/>
                <a:cs typeface="Arial" panose="020B0604020202020204" pitchFamily="34" charset="0"/>
              </a:rPr>
              <a:t> and to ensure the PS model performed well across different subsets of data.</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err="1">
                <a:latin typeface="Times New Roman" panose="02020603050405020304" pitchFamily="18" charset="0"/>
                <a:ea typeface="Times New Roman" panose="02020603050405020304" pitchFamily="18" charset="0"/>
                <a:cs typeface="Arial" panose="020B0604020202020204" pitchFamily="34" charset="0"/>
              </a:rPr>
              <a:t>Nonoverlap</a:t>
            </a:r>
            <a:r>
              <a:rPr lang="en-US" b="1" dirty="0">
                <a:latin typeface="Times New Roman" panose="02020603050405020304" pitchFamily="18" charset="0"/>
                <a:ea typeface="Times New Roman" panose="02020603050405020304" pitchFamily="18" charset="0"/>
                <a:cs typeface="Arial" panose="020B0604020202020204" pitchFamily="34" charset="0"/>
              </a:rPr>
              <a:t> Avoidance</a:t>
            </a:r>
            <a:r>
              <a:rPr lang="en-US" dirty="0">
                <a:latin typeface="Times New Roman" panose="02020603050405020304" pitchFamily="18" charset="0"/>
                <a:ea typeface="Times New Roman" panose="02020603050405020304" pitchFamily="18" charset="0"/>
                <a:cs typeface="Arial" panose="020B0604020202020204" pitchFamily="34" charset="0"/>
              </a:rPr>
              <a:t>: While </a:t>
            </a:r>
            <a:r>
              <a:rPr lang="en-US" dirty="0" err="1">
                <a:latin typeface="Times New Roman" panose="02020603050405020304" pitchFamily="18" charset="0"/>
                <a:ea typeface="Times New Roman" panose="02020603050405020304" pitchFamily="18" charset="0"/>
                <a:cs typeface="Arial" panose="020B0604020202020204" pitchFamily="34" charset="0"/>
              </a:rPr>
              <a:t>undersmoothing</a:t>
            </a:r>
            <a:r>
              <a:rPr lang="en-US" dirty="0">
                <a:latin typeface="Times New Roman" panose="02020603050405020304" pitchFamily="18" charset="0"/>
                <a:ea typeface="Times New Roman" panose="02020603050405020304" pitchFamily="18" charset="0"/>
                <a:cs typeface="Arial" panose="020B0604020202020204" pitchFamily="34" charset="0"/>
              </a:rPr>
              <a:t> risks </a:t>
            </a:r>
            <a:r>
              <a:rPr lang="en-US" dirty="0" err="1">
                <a:latin typeface="Times New Roman" panose="02020603050405020304" pitchFamily="18" charset="0"/>
                <a:ea typeface="Times New Roman" panose="02020603050405020304" pitchFamily="18" charset="0"/>
                <a:cs typeface="Arial" panose="020B0604020202020204" pitchFamily="34" charset="0"/>
              </a:rPr>
              <a:t>nonoverlap</a:t>
            </a:r>
            <a:r>
              <a:rPr lang="en-US" dirty="0">
                <a:latin typeface="Times New Roman" panose="02020603050405020304" pitchFamily="18" charset="0"/>
                <a:ea typeface="Times New Roman" panose="02020603050405020304" pitchFamily="18" charset="0"/>
                <a:cs typeface="Arial" panose="020B0604020202020204" pitchFamily="34" charset="0"/>
              </a:rPr>
              <a:t>, the proposed method managed this trade-off effectively, ensuring better covariate balance.</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674254" y="0"/>
            <a:ext cx="8667482" cy="966290"/>
          </a:xfrm>
          <a:prstGeom prst="rect">
            <a:avLst/>
          </a:prstGeom>
        </p:spPr>
        <p:txBody>
          <a:bodyPr wrap="square">
            <a:spAutoFit/>
          </a:bodyPr>
          <a:lstStyle/>
          <a:p>
            <a:pPr algn="ctr">
              <a:lnSpc>
                <a:spcPct val="150000"/>
              </a:lnSpc>
            </a:pPr>
            <a:r>
              <a:rPr lang="en-US" sz="2000" b="1" dirty="0">
                <a:latin typeface="Times New Roman" panose="02020603050405020304" pitchFamily="18" charset="0"/>
                <a:ea typeface="Calibri" panose="020F0502020204030204" pitchFamily="34" charset="0"/>
                <a:cs typeface="Arial" panose="020B0604020202020204" pitchFamily="34" charset="0"/>
              </a:rPr>
              <a:t>Targeted learning with an </a:t>
            </a:r>
            <a:r>
              <a:rPr lang="en-US" sz="2000" b="1" dirty="0" err="1">
                <a:latin typeface="Times New Roman" panose="02020603050405020304" pitchFamily="18" charset="0"/>
                <a:ea typeface="Calibri" panose="020F0502020204030204" pitchFamily="34" charset="0"/>
                <a:cs typeface="Arial" panose="020B0604020202020204" pitchFamily="34" charset="0"/>
              </a:rPr>
              <a:t>undersmoothed</a:t>
            </a:r>
            <a:r>
              <a:rPr lang="en-US" sz="2000" b="1" dirty="0">
                <a:latin typeface="Times New Roman" panose="02020603050405020304" pitchFamily="18" charset="0"/>
                <a:ea typeface="Calibri" panose="020F0502020204030204" pitchFamily="34" charset="0"/>
                <a:cs typeface="Arial" panose="020B0604020202020204" pitchFamily="34" charset="0"/>
              </a:rPr>
              <a:t> LASSO propensity score model for large-scale covariate adjustment in health-care database studies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9370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007" y="201603"/>
            <a:ext cx="10496282" cy="421654"/>
          </a:xfrm>
          <a:prstGeom prst="rect">
            <a:avLst/>
          </a:prstGeom>
        </p:spPr>
        <p:txBody>
          <a:bodyPr wrap="square">
            <a:spAutoFit/>
          </a:bodyPr>
          <a:lstStyle/>
          <a:p>
            <a:pPr fontAlgn="base">
              <a:lnSpc>
                <a:spcPct val="107000"/>
              </a:lnSpc>
              <a:spcAft>
                <a:spcPts val="800"/>
              </a:spcAft>
            </a:pPr>
            <a:r>
              <a:rPr lang="en-US" sz="2000" b="1" dirty="0">
                <a:solidFill>
                  <a:srgbClr val="2A2A2A"/>
                </a:solidFill>
                <a:latin typeface="Times New Roman" panose="02020603050405020304" pitchFamily="18" charset="0"/>
                <a:ea typeface="Times New Roman" panose="02020603050405020304" pitchFamily="18" charset="0"/>
                <a:cs typeface="Arial" panose="020B0604020202020204" pitchFamily="34" charset="0"/>
              </a:rPr>
              <a:t>The end of court-ordered desegregation and US children’s health: quasi-experimental evidence</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850007" y="1136207"/>
            <a:ext cx="11063656" cy="3536033"/>
          </a:xfrm>
          <a:prstGeom prst="rect">
            <a:avLst/>
          </a:prstGeom>
        </p:spPr>
        <p:txBody>
          <a:bodyPr wrap="square">
            <a:spAutoFit/>
          </a:bodyPr>
          <a:lstStyle/>
          <a:p>
            <a:pPr algn="just">
              <a:lnSpc>
                <a:spcPct val="107000"/>
              </a:lnSpc>
              <a:spcAft>
                <a:spcPts val="80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b="1" dirty="0">
                <a:latin typeface="Times New Roman" panose="02020603050405020304" pitchFamily="18" charset="0"/>
                <a:ea typeface="Times New Roman" panose="02020603050405020304" pitchFamily="18" charset="0"/>
                <a:cs typeface="Arial" panose="020B0604020202020204" pitchFamily="34" charset="0"/>
              </a:rPr>
              <a:t>Background:</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School segregation and racial disparities:</a:t>
            </a:r>
            <a:r>
              <a:rPr lang="en-US" dirty="0">
                <a:latin typeface="Times New Roman" panose="02020603050405020304" pitchFamily="18" charset="0"/>
                <a:ea typeface="Times New Roman" panose="02020603050405020304" pitchFamily="18" charset="0"/>
                <a:cs typeface="Arial" panose="020B0604020202020204" pitchFamily="34" charset="0"/>
              </a:rPr>
              <a:t> When schools are segregated (students are separated based on race), it can lead to racial inequalities in resources, opportunities, and outcomes, including children's health.</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Court-ordered desegregation:</a:t>
            </a:r>
            <a:r>
              <a:rPr lang="en-US" dirty="0">
                <a:latin typeface="Times New Roman" panose="02020603050405020304" pitchFamily="18" charset="0"/>
                <a:ea typeface="Times New Roman" panose="02020603050405020304" pitchFamily="18" charset="0"/>
                <a:cs typeface="Arial" panose="020B0604020202020204" pitchFamily="34" charset="0"/>
              </a:rPr>
              <a:t> In the past, court rulings required schools to integrate to combat racial segregation. However, since 1991, Supreme Court decisions have made it easier for school districts to stop following these desegregation orders.</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dirty="0">
                <a:latin typeface="Times New Roman" panose="02020603050405020304" pitchFamily="18" charset="0"/>
                <a:ea typeface="Times New Roman" panose="02020603050405020304" pitchFamily="18" charset="0"/>
                <a:cs typeface="Arial" panose="020B0604020202020204" pitchFamily="34" charset="0"/>
              </a:rPr>
              <a:t>  </a:t>
            </a:r>
            <a:r>
              <a:rPr lang="en-US" b="1" dirty="0">
                <a:latin typeface="Times New Roman" panose="02020603050405020304" pitchFamily="18" charset="0"/>
                <a:ea typeface="Times New Roman" panose="02020603050405020304" pitchFamily="18" charset="0"/>
                <a:cs typeface="Arial" panose="020B0604020202020204" pitchFamily="34" charset="0"/>
              </a:rPr>
              <a:t>Objective of the study:</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SzPts val="1000"/>
              <a:buFont typeface="Symbol" panose="05050102010706020507" pitchFamily="18" charset="2"/>
              <a:buChar char=""/>
              <a:tabLst>
                <a:tab pos="457200" algn="l"/>
              </a:tabLst>
            </a:pPr>
            <a:r>
              <a:rPr lang="en-US" dirty="0">
                <a:latin typeface="Times New Roman" panose="02020603050405020304" pitchFamily="18" charset="0"/>
                <a:ea typeface="Times New Roman" panose="02020603050405020304" pitchFamily="18" charset="0"/>
                <a:cs typeface="Arial" panose="020B0604020202020204" pitchFamily="34" charset="0"/>
              </a:rPr>
              <a:t>The researchers wanted to see how ending court-ordered desegregation has affected the health of Black and White children in the United States.</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600" dirty="0">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92412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007" y="201603"/>
            <a:ext cx="10496282" cy="421654"/>
          </a:xfrm>
          <a:prstGeom prst="rect">
            <a:avLst/>
          </a:prstGeom>
        </p:spPr>
        <p:txBody>
          <a:bodyPr wrap="square">
            <a:spAutoFit/>
          </a:bodyPr>
          <a:lstStyle/>
          <a:p>
            <a:pPr fontAlgn="base">
              <a:lnSpc>
                <a:spcPct val="107000"/>
              </a:lnSpc>
              <a:spcAft>
                <a:spcPts val="800"/>
              </a:spcAft>
            </a:pPr>
            <a:r>
              <a:rPr lang="en-US" sz="2000" b="1" dirty="0">
                <a:solidFill>
                  <a:srgbClr val="2A2A2A"/>
                </a:solidFill>
                <a:latin typeface="Times New Roman" panose="02020603050405020304" pitchFamily="18" charset="0"/>
                <a:ea typeface="Times New Roman" panose="02020603050405020304" pitchFamily="18" charset="0"/>
                <a:cs typeface="Arial" panose="020B0604020202020204" pitchFamily="34" charset="0"/>
              </a:rPr>
              <a:t>The end of court-ordered desegregation and US children’s health: quasi-experimental evidence</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254923" y="623257"/>
            <a:ext cx="11937077" cy="5666295"/>
          </a:xfrm>
          <a:prstGeom prst="rect">
            <a:avLst/>
          </a:prstGeom>
        </p:spPr>
        <p:txBody>
          <a:bodyPr wrap="square">
            <a:spAutoFit/>
          </a:bodyPr>
          <a:lstStyle/>
          <a:p>
            <a:pPr marL="342900" marR="0" lvl="0" indent="-342900" algn="just">
              <a:lnSpc>
                <a:spcPct val="107000"/>
              </a:lnSpc>
              <a:spcBef>
                <a:spcPts val="0"/>
              </a:spcBef>
              <a:spcAft>
                <a:spcPts val="800"/>
              </a:spcAft>
              <a:tabLst>
                <a:tab pos="457200" algn="l"/>
              </a:tabLst>
            </a:pPr>
            <a:r>
              <a:rPr lang="en-US" b="1" dirty="0" smtClean="0">
                <a:latin typeface="Times New Roman" panose="02020603050405020304" pitchFamily="18" charset="0"/>
                <a:ea typeface="Times New Roman" panose="02020603050405020304" pitchFamily="18" charset="0"/>
                <a:cs typeface="Arial" panose="020B0604020202020204" pitchFamily="34" charset="0"/>
              </a:rPr>
              <a:t>Data</a:t>
            </a:r>
            <a:r>
              <a:rPr lang="en-US" b="1" dirty="0">
                <a:latin typeface="Times New Roman" panose="02020603050405020304" pitchFamily="18" charset="0"/>
                <a:ea typeface="Times New Roman" panose="02020603050405020304" pitchFamily="18" charset="0"/>
                <a:cs typeface="Arial" panose="020B0604020202020204" pitchFamily="34" charset="0"/>
              </a:rPr>
              <a:t>:</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They used data from the </a:t>
            </a:r>
            <a:r>
              <a:rPr lang="en-US" b="1" dirty="0">
                <a:latin typeface="Times New Roman" panose="02020603050405020304" pitchFamily="18" charset="0"/>
                <a:ea typeface="Times New Roman" panose="02020603050405020304" pitchFamily="18" charset="0"/>
                <a:cs typeface="Times New Roman" panose="02020603050405020304" pitchFamily="18" charset="0"/>
              </a:rPr>
              <a:t>National Health Interview Survey (1997–2018)</a:t>
            </a:r>
            <a:r>
              <a:rPr lang="en-US" dirty="0">
                <a:latin typeface="Times New Roman" panose="02020603050405020304" pitchFamily="18" charset="0"/>
                <a:ea typeface="Times New Roman" panose="02020603050405020304" pitchFamily="18" charset="0"/>
                <a:cs typeface="Times New Roman" panose="02020603050405020304" pitchFamily="18" charset="0"/>
              </a:rPr>
              <a:t>, which includes information about the health of children.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The sample consisted of:</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just">
              <a:lnSpc>
                <a:spcPct val="107000"/>
              </a:lnSpc>
              <a:spcBef>
                <a:spcPts val="0"/>
              </a:spcBef>
              <a:spcAft>
                <a:spcPts val="800"/>
              </a:spcAft>
              <a:buSzPts val="1000"/>
              <a:buFont typeface="Wingdings" panose="05000000000000000000" pitchFamily="2" charset="2"/>
              <a:buChar char=""/>
              <a:tabLst>
                <a:tab pos="1371600" algn="l"/>
              </a:tabLst>
            </a:pPr>
            <a:r>
              <a:rPr lang="en-US" dirty="0">
                <a:latin typeface="Times New Roman" panose="02020603050405020304" pitchFamily="18" charset="0"/>
                <a:ea typeface="Times New Roman" panose="02020603050405020304" pitchFamily="18" charset="0"/>
                <a:cs typeface="Arial" panose="020B0604020202020204" pitchFamily="34" charset="0"/>
              </a:rPr>
              <a:t>8,182 Black children.</a:t>
            </a:r>
            <a:endParaRPr lang="en-US" sz="1100" dirty="0">
              <a:latin typeface="Calibri" panose="020F0502020204030204" pitchFamily="34" charset="0"/>
              <a:ea typeface="Calibri" panose="020F0502020204030204" pitchFamily="34" charset="0"/>
              <a:cs typeface="Arial" panose="020B0604020202020204" pitchFamily="34" charset="0"/>
            </a:endParaRPr>
          </a:p>
          <a:p>
            <a:pPr marL="1143000" marR="0" lvl="2" indent="-228600" algn="just">
              <a:lnSpc>
                <a:spcPct val="107000"/>
              </a:lnSpc>
              <a:spcBef>
                <a:spcPts val="0"/>
              </a:spcBef>
              <a:spcAft>
                <a:spcPts val="800"/>
              </a:spcAft>
              <a:buSzPts val="1000"/>
              <a:buFont typeface="Wingdings" panose="05000000000000000000" pitchFamily="2" charset="2"/>
              <a:buChar char=""/>
              <a:tabLst>
                <a:tab pos="1371600" algn="l"/>
              </a:tabLst>
            </a:pPr>
            <a:r>
              <a:rPr lang="en-US" dirty="0">
                <a:latin typeface="Times New Roman" panose="02020603050405020304" pitchFamily="18" charset="0"/>
                <a:ea typeface="Times New Roman" panose="02020603050405020304" pitchFamily="18" charset="0"/>
                <a:cs typeface="Arial" panose="020B0604020202020204" pitchFamily="34" charset="0"/>
              </a:rPr>
              <a:t>16,930 White children.</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Methods: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They analyzed what happened when school districts were released from desegregation orders at different times. Because these releases occurred at varying times and were not directly controlled by the researchers, this created a </a:t>
            </a:r>
            <a:r>
              <a:rPr lang="en-US" b="1" dirty="0">
                <a:latin typeface="Times New Roman" panose="02020603050405020304" pitchFamily="18" charset="0"/>
                <a:ea typeface="Times New Roman" panose="02020603050405020304" pitchFamily="18" charset="0"/>
                <a:cs typeface="Times New Roman" panose="02020603050405020304" pitchFamily="18" charset="0"/>
              </a:rPr>
              <a:t>quasi-experimental setting.</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To assess health impacts, the researchers focused on:</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just">
              <a:lnSpc>
                <a:spcPct val="107000"/>
              </a:lnSpc>
              <a:spcBef>
                <a:spcPts val="0"/>
              </a:spcBef>
              <a:spcAft>
                <a:spcPts val="800"/>
              </a:spcAft>
              <a:buSzPts val="1000"/>
              <a:buFont typeface="Wingdings" panose="05000000000000000000" pitchFamily="2" charset="2"/>
              <a:buChar char=""/>
              <a:tabLst>
                <a:tab pos="13716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General health:</a:t>
            </a:r>
            <a:r>
              <a:rPr lang="en-US" dirty="0">
                <a:latin typeface="Times New Roman" panose="02020603050405020304" pitchFamily="18" charset="0"/>
                <a:ea typeface="Times New Roman" panose="02020603050405020304" pitchFamily="18" charset="0"/>
                <a:cs typeface="Arial" panose="020B0604020202020204" pitchFamily="34" charset="0"/>
              </a:rPr>
              <a:t> How children rated their overall health.</a:t>
            </a:r>
            <a:endParaRPr lang="en-US" sz="1100" dirty="0">
              <a:latin typeface="Calibri" panose="020F0502020204030204" pitchFamily="34" charset="0"/>
              <a:ea typeface="Calibri" panose="020F0502020204030204" pitchFamily="34" charset="0"/>
              <a:cs typeface="Arial" panose="020B0604020202020204" pitchFamily="34" charset="0"/>
            </a:endParaRPr>
          </a:p>
          <a:p>
            <a:pPr marL="1143000" marR="0" lvl="2" indent="-228600" algn="just">
              <a:lnSpc>
                <a:spcPct val="107000"/>
              </a:lnSpc>
              <a:spcBef>
                <a:spcPts val="0"/>
              </a:spcBef>
              <a:spcAft>
                <a:spcPts val="800"/>
              </a:spcAft>
              <a:buSzPts val="1000"/>
              <a:buFont typeface="Wingdings" panose="05000000000000000000" pitchFamily="2" charset="2"/>
              <a:buChar char=""/>
              <a:tabLst>
                <a:tab pos="13716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Body weight.</a:t>
            </a:r>
            <a:endParaRPr lang="en-US" sz="1100" dirty="0">
              <a:latin typeface="Calibri" panose="020F0502020204030204" pitchFamily="34" charset="0"/>
              <a:ea typeface="Calibri" panose="020F0502020204030204" pitchFamily="34" charset="0"/>
              <a:cs typeface="Arial" panose="020B0604020202020204" pitchFamily="34" charset="0"/>
            </a:endParaRPr>
          </a:p>
          <a:p>
            <a:pPr marL="1143000" marR="0" lvl="2" indent="-228600" algn="just">
              <a:lnSpc>
                <a:spcPct val="107000"/>
              </a:lnSpc>
              <a:spcBef>
                <a:spcPts val="0"/>
              </a:spcBef>
              <a:spcAft>
                <a:spcPts val="800"/>
              </a:spcAft>
              <a:buSzPts val="1000"/>
              <a:buFont typeface="Wingdings" panose="05000000000000000000" pitchFamily="2" charset="2"/>
              <a:buChar char=""/>
              <a:tabLst>
                <a:tab pos="13716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Mental health.</a:t>
            </a:r>
            <a:endParaRPr lang="en-US" sz="1100" dirty="0">
              <a:latin typeface="Calibri" panose="020F0502020204030204" pitchFamily="34" charset="0"/>
              <a:ea typeface="Calibri" panose="020F0502020204030204" pitchFamily="34" charset="0"/>
              <a:cs typeface="Arial" panose="020B0604020202020204" pitchFamily="34" charset="0"/>
            </a:endParaRPr>
          </a:p>
          <a:p>
            <a:pPr marL="1143000" marR="0" lvl="2" indent="-228600" algn="just">
              <a:lnSpc>
                <a:spcPct val="107000"/>
              </a:lnSpc>
              <a:spcBef>
                <a:spcPts val="0"/>
              </a:spcBef>
              <a:spcAft>
                <a:spcPts val="800"/>
              </a:spcAft>
              <a:buSzPts val="1000"/>
              <a:buFont typeface="Wingdings" panose="05000000000000000000" pitchFamily="2" charset="2"/>
              <a:buChar char=""/>
              <a:tabLst>
                <a:tab pos="13716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Asthma:</a:t>
            </a:r>
            <a:r>
              <a:rPr lang="en-US" dirty="0">
                <a:latin typeface="Times New Roman" panose="02020603050405020304" pitchFamily="18" charset="0"/>
                <a:ea typeface="Times New Roman" panose="02020603050405020304" pitchFamily="18" charset="0"/>
                <a:cs typeface="Arial" panose="020B0604020202020204" pitchFamily="34" charset="0"/>
              </a:rPr>
              <a:t> Risk of asthma episodes.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62990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0900" y="1729047"/>
            <a:ext cx="10291157" cy="2585323"/>
          </a:xfrm>
          <a:prstGeom prst="rect">
            <a:avLst/>
          </a:prstGeom>
        </p:spPr>
        <p:txBody>
          <a:bodyPr wrap="square">
            <a:spAutoFit/>
          </a:bodyPr>
          <a:lstStyle/>
          <a:p>
            <a:pPr>
              <a:lnSpc>
                <a:spcPct val="150000"/>
              </a:lnSpc>
            </a:pPr>
            <a:r>
              <a:rPr lang="en-US" b="1" dirty="0">
                <a:latin typeface="Times New Roman" panose="02020603050405020304" pitchFamily="18" charset="0"/>
                <a:cs typeface="Times New Roman" panose="02020603050405020304" pitchFamily="18" charset="0"/>
              </a:rPr>
              <a:t>Quasi-Random Variation</a:t>
            </a:r>
          </a:p>
          <a:p>
            <a:pPr>
              <a:lnSpc>
                <a:spcPct val="150000"/>
              </a:lnSpc>
            </a:pPr>
            <a:r>
              <a:rPr lang="en-US" dirty="0">
                <a:latin typeface="Times New Roman" panose="02020603050405020304" pitchFamily="18" charset="0"/>
                <a:cs typeface="Times New Roman" panose="02020603050405020304" pitchFamily="18" charset="0"/>
              </a:rPr>
              <a:t>The key to the study’s causal inference is exploiting the </a:t>
            </a:r>
            <a:r>
              <a:rPr lang="en-US" b="1" dirty="0">
                <a:latin typeface="Times New Roman" panose="02020603050405020304" pitchFamily="18" charset="0"/>
                <a:cs typeface="Times New Roman" panose="02020603050405020304" pitchFamily="18" charset="0"/>
              </a:rPr>
              <a:t>quasi-random variation</a:t>
            </a:r>
            <a:r>
              <a:rPr lang="en-US" dirty="0">
                <a:latin typeface="Times New Roman" panose="02020603050405020304" pitchFamily="18" charset="0"/>
                <a:cs typeface="Times New Roman" panose="02020603050405020304" pitchFamily="18" charset="0"/>
              </a:rPr>
              <a:t> in the timing of these releases:</a:t>
            </a:r>
          </a:p>
          <a:p>
            <a:pPr>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Quasi-Randomness</a:t>
            </a:r>
            <a:r>
              <a:rPr lang="en-US" dirty="0">
                <a:latin typeface="Times New Roman" panose="02020603050405020304" pitchFamily="18" charset="0"/>
                <a:cs typeface="Times New Roman" panose="02020603050405020304" pitchFamily="18" charset="0"/>
              </a:rPr>
              <a:t>: Refers to variations that are not strictly random but are treated as such for analytical purposes. For example, the timing of court releases is likely independent of the individual characteristics of students, making it a good natural experiment for causal inference.</a:t>
            </a:r>
          </a:p>
        </p:txBody>
      </p:sp>
    </p:spTree>
    <p:extLst>
      <p:ext uri="{BB962C8B-B14F-4D97-AF65-F5344CB8AC3E}">
        <p14:creationId xmlns:p14="http://schemas.microsoft.com/office/powerpoint/2010/main" val="8442423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887" y="1101687"/>
            <a:ext cx="10573790" cy="3852658"/>
          </a:xfrm>
          <a:prstGeom prst="rect">
            <a:avLst/>
          </a:prstGeom>
        </p:spPr>
        <p:txBody>
          <a:bodyPr wrap="square">
            <a:spAutoFit/>
          </a:bodyPr>
          <a:lstStyle/>
          <a:p>
            <a:pPr algn="just">
              <a:lnSpc>
                <a:spcPct val="107000"/>
              </a:lnSpc>
              <a:spcAft>
                <a:spcPts val="800"/>
              </a:spcAft>
            </a:pPr>
            <a:r>
              <a:rPr lang="en-US" b="1" dirty="0" smtClean="0">
                <a:latin typeface="Times New Roman" panose="02020603050405020304" pitchFamily="18" charset="0"/>
                <a:ea typeface="Calibri" panose="020F0502020204030204" pitchFamily="34" charset="0"/>
                <a:cs typeface="Arial" panose="020B0604020202020204" pitchFamily="34" charset="0"/>
              </a:rPr>
              <a:t>Statistical Analysis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Difference-in-differences (</a:t>
            </a:r>
            <a:r>
              <a:rPr lang="en-US" b="1" dirty="0" err="1">
                <a:latin typeface="Times New Roman" panose="02020603050405020304" pitchFamily="18" charset="0"/>
                <a:ea typeface="Times New Roman" panose="02020603050405020304" pitchFamily="18" charset="0"/>
                <a:cs typeface="Arial" panose="020B0604020202020204" pitchFamily="34" charset="0"/>
              </a:rPr>
              <a:t>DiD</a:t>
            </a:r>
            <a:r>
              <a:rPr lang="en-US" b="1" dirty="0">
                <a:latin typeface="Times New Roman" panose="02020603050405020304" pitchFamily="18" charset="0"/>
                <a:ea typeface="Times New Roman" panose="02020603050405020304" pitchFamily="18" charset="0"/>
                <a:cs typeface="Arial" panose="020B0604020202020204" pitchFamily="34" charset="0"/>
              </a:rPr>
              <a:t>) method:</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This method compares changes in outcomes (e.g., child health) for groups affected by the policy (districts released from desegregation orders) with those not yet affected. This helps isolate the impact of the policy.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The study used </a:t>
            </a:r>
            <a:r>
              <a:rPr lang="en-US" b="1" dirty="0">
                <a:latin typeface="Times New Roman" panose="02020603050405020304" pitchFamily="18" charset="0"/>
                <a:ea typeface="Times New Roman" panose="02020603050405020304" pitchFamily="18" charset="0"/>
                <a:cs typeface="Times New Roman" panose="02020603050405020304" pitchFamily="18" charset="0"/>
              </a:rPr>
              <a:t>heterogeneity-robust estimators</a:t>
            </a:r>
            <a:r>
              <a:rPr lang="en-US" dirty="0">
                <a:latin typeface="Times New Roman" panose="02020603050405020304" pitchFamily="18" charset="0"/>
                <a:ea typeface="Times New Roman" panose="02020603050405020304" pitchFamily="18" charset="0"/>
                <a:cs typeface="Times New Roman" panose="02020603050405020304" pitchFamily="18" charset="0"/>
              </a:rPr>
              <a:t>, which are techniques to account for variation in the data and provide more reliable results</a:t>
            </a: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fa-IR"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Event-study method:</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This tracks changes over time before and after the release of desegregation orders to see how outcomes evolved. It helps understand short-term and long-term effects.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50007" y="201603"/>
            <a:ext cx="10496282" cy="421654"/>
          </a:xfrm>
          <a:prstGeom prst="rect">
            <a:avLst/>
          </a:prstGeom>
        </p:spPr>
        <p:txBody>
          <a:bodyPr wrap="square">
            <a:spAutoFit/>
          </a:bodyPr>
          <a:lstStyle/>
          <a:p>
            <a:pPr fontAlgn="base">
              <a:lnSpc>
                <a:spcPct val="107000"/>
              </a:lnSpc>
              <a:spcAft>
                <a:spcPts val="800"/>
              </a:spcAft>
            </a:pPr>
            <a:r>
              <a:rPr lang="en-US" sz="2000" b="1" dirty="0">
                <a:solidFill>
                  <a:srgbClr val="2A2A2A"/>
                </a:solidFill>
                <a:latin typeface="Times New Roman" panose="02020603050405020304" pitchFamily="18" charset="0"/>
                <a:ea typeface="Times New Roman" panose="02020603050405020304" pitchFamily="18" charset="0"/>
                <a:cs typeface="Arial" panose="020B0604020202020204" pitchFamily="34" charset="0"/>
              </a:rPr>
              <a:t>The end of court-ordered desegregation and US children’s health: quasi-experimental evidence</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8466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5062" y="428969"/>
            <a:ext cx="11416937" cy="2923877"/>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Overview of the American Journal of Epidemiology (AJE</a:t>
            </a:r>
            <a:r>
              <a:rPr lang="en-US" sz="2000" b="1" dirty="0" smtClean="0">
                <a:latin typeface="Times New Roman" panose="02020603050405020304" pitchFamily="18" charset="0"/>
                <a:cs typeface="Times New Roman" panose="02020603050405020304" pitchFamily="18" charset="0"/>
              </a:rPr>
              <a:t>)</a:t>
            </a:r>
          </a:p>
          <a:p>
            <a:pPr algn="ctr"/>
            <a:endParaRPr lang="en-US" sz="2000" b="1" dirty="0">
              <a:latin typeface="Times New Roman" panose="02020603050405020304" pitchFamily="18" charset="0"/>
              <a:cs typeface="Times New Roman" panose="02020603050405020304" pitchFamily="18" charset="0"/>
            </a:endParaRPr>
          </a:p>
          <a:p>
            <a:pPr marL="342900" indent="-342900">
              <a:buFont typeface="+mj-lt"/>
              <a:buAutoNum type="arabicPeriod" startAt="4"/>
            </a:pPr>
            <a:r>
              <a:rPr lang="en-US" b="1" dirty="0" smtClean="0">
                <a:latin typeface="Times New Roman" panose="02020603050405020304" pitchFamily="18" charset="0"/>
                <a:cs typeface="Times New Roman" panose="02020603050405020304" pitchFamily="18" charset="0"/>
              </a:rPr>
              <a:t>Impact </a:t>
            </a:r>
            <a:r>
              <a:rPr lang="en-US" b="1" dirty="0">
                <a:latin typeface="Times New Roman" panose="02020603050405020304" pitchFamily="18" charset="0"/>
                <a:cs typeface="Times New Roman" panose="02020603050405020304" pitchFamily="18" charset="0"/>
              </a:rPr>
              <a:t>and Readership</a:t>
            </a:r>
            <a:r>
              <a:rPr lang="en-US" dirty="0">
                <a:latin typeface="Times New Roman" panose="02020603050405020304" pitchFamily="18" charset="0"/>
                <a:cs typeface="Times New Roman" panose="02020603050405020304" pitchFamily="18" charset="0"/>
              </a:rPr>
              <a:t>:</a:t>
            </a: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Recognized as one of the most influential journals in epidemiology.</a:t>
            </a: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Attracts a diverse audience, including researchers, clinicians, and policymakers.</a:t>
            </a: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Current impact factor (as of 2023): </a:t>
            </a:r>
            <a:r>
              <a:rPr lang="en-US" b="1" dirty="0" smtClean="0">
                <a:latin typeface="Times New Roman" panose="02020603050405020304" pitchFamily="18" charset="0"/>
                <a:cs typeface="Times New Roman" panose="02020603050405020304" pitchFamily="18" charset="0"/>
              </a:rPr>
              <a:t>5</a:t>
            </a:r>
            <a:r>
              <a:rPr lang="en-US" dirty="0" smtClean="0">
                <a:latin typeface="Times New Roman" panose="02020603050405020304" pitchFamily="18" charset="0"/>
                <a:cs typeface="Times New Roman" panose="02020603050405020304" pitchFamily="18" charset="0"/>
              </a:rPr>
              <a:t> </a:t>
            </a:r>
          </a:p>
          <a:p>
            <a:pPr marL="742950" lvl="1" indent="-285750">
              <a:buFont typeface="+mj-lt"/>
              <a:buAutoNum type="arabicPeriod"/>
            </a:pPr>
            <a:endParaRPr lang="en-US" dirty="0">
              <a:latin typeface="Times New Roman" panose="02020603050405020304" pitchFamily="18" charset="0"/>
              <a:cs typeface="Times New Roman" panose="02020603050405020304" pitchFamily="18" charset="0"/>
            </a:endParaRPr>
          </a:p>
          <a:p>
            <a:pPr>
              <a:buFont typeface="+mj-lt"/>
              <a:buAutoNum type="arabicPeriod" startAt="4"/>
            </a:pPr>
            <a:r>
              <a:rPr lang="en-US" b="1" dirty="0" smtClean="0">
                <a:latin typeface="Times New Roman" panose="02020603050405020304" pitchFamily="18" charset="0"/>
                <a:cs typeface="Times New Roman" panose="02020603050405020304" pitchFamily="18" charset="0"/>
              </a:rPr>
              <a:t>Availability</a:t>
            </a:r>
            <a:r>
              <a:rPr lang="en-US" dirty="0">
                <a:latin typeface="Times New Roman" panose="02020603050405020304" pitchFamily="18" charset="0"/>
                <a:cs typeface="Times New Roman" panose="02020603050405020304" pitchFamily="18" charset="0"/>
              </a:rPr>
              <a:t>:</a:t>
            </a: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Published </a:t>
            </a:r>
            <a:r>
              <a:rPr lang="en-US" b="1" dirty="0">
                <a:latin typeface="Times New Roman" panose="02020603050405020304" pitchFamily="18" charset="0"/>
                <a:cs typeface="Times New Roman" panose="02020603050405020304" pitchFamily="18" charset="0"/>
              </a:rPr>
              <a:t>monthly</a:t>
            </a:r>
            <a:r>
              <a:rPr lang="en-US" dirty="0">
                <a:latin typeface="Times New Roman" panose="02020603050405020304" pitchFamily="18" charset="0"/>
                <a:cs typeface="Times New Roman" panose="02020603050405020304" pitchFamily="18" charset="0"/>
              </a:rPr>
              <a:t>, with articles available online for broader accessibility.</a:t>
            </a:r>
          </a:p>
          <a:p>
            <a:pPr marL="742950" lvl="1" indent="-285750">
              <a:buFont typeface="+mj-lt"/>
              <a:buAutoNum type="arabicPeriod"/>
            </a:pPr>
            <a:r>
              <a:rPr lang="en-US" dirty="0">
                <a:latin typeface="Times New Roman" panose="02020603050405020304" pitchFamily="18" charset="0"/>
                <a:cs typeface="Times New Roman" panose="02020603050405020304" pitchFamily="18" charset="0"/>
              </a:rPr>
              <a:t>Offers both </a:t>
            </a:r>
            <a:r>
              <a:rPr lang="en-US" b="1" dirty="0">
                <a:latin typeface="Times New Roman" panose="02020603050405020304" pitchFamily="18" charset="0"/>
                <a:cs typeface="Times New Roman" panose="02020603050405020304" pitchFamily="18" charset="0"/>
              </a:rPr>
              <a:t>open-access</a:t>
            </a:r>
            <a:r>
              <a:rPr lang="en-US" dirty="0">
                <a:latin typeface="Times New Roman" panose="02020603050405020304" pitchFamily="18" charset="0"/>
                <a:cs typeface="Times New Roman" panose="02020603050405020304" pitchFamily="18" charset="0"/>
              </a:rPr>
              <a:t> and subscription-based </a:t>
            </a:r>
            <a:r>
              <a:rPr lang="en-US" dirty="0" smtClean="0">
                <a:latin typeface="Times New Roman" panose="02020603050405020304" pitchFamily="18" charset="0"/>
                <a:cs typeface="Times New Roman" panose="02020603050405020304" pitchFamily="18" charset="0"/>
              </a:rPr>
              <a:t>content.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539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8886" y="1133602"/>
            <a:ext cx="11571317" cy="4572021"/>
          </a:xfrm>
          <a:prstGeom prst="rect">
            <a:avLst/>
          </a:prstGeom>
        </p:spPr>
        <p:txBody>
          <a:bodyPr wrap="square">
            <a:spAutoFit/>
          </a:bodyPr>
          <a:lstStyle/>
          <a:p>
            <a:pPr algn="just">
              <a:lnSpc>
                <a:spcPct val="107000"/>
              </a:lnSpc>
              <a:spcAft>
                <a:spcPts val="800"/>
              </a:spcAft>
            </a:pPr>
            <a:r>
              <a:rPr lang="en-US" b="1" dirty="0">
                <a:latin typeface="Times New Roman" panose="02020603050405020304" pitchFamily="18" charset="0"/>
                <a:ea typeface="Times New Roman" panose="02020603050405020304" pitchFamily="18" charset="0"/>
                <a:cs typeface="Arial" panose="020B0604020202020204" pitchFamily="34" charset="0"/>
              </a:rPr>
              <a:t>Key findings: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Increased school segregation:</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After districts were released from desegregation orders, schools became more segregated over time.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Health impacts on Black children:</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Short-term mental health improvement:</a:t>
            </a:r>
            <a:r>
              <a:rPr lang="en-US" dirty="0">
                <a:latin typeface="Times New Roman" panose="02020603050405020304" pitchFamily="18" charset="0"/>
                <a:ea typeface="Times New Roman" panose="02020603050405020304" pitchFamily="18" charset="0"/>
                <a:cs typeface="Times New Roman" panose="02020603050405020304" pitchFamily="18" charset="0"/>
              </a:rPr>
              <a:t> Right after the release, Black children showed temporary improvements in mental health.</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Worsening long-term outcomes: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just">
              <a:lnSpc>
                <a:spcPct val="107000"/>
              </a:lnSpc>
              <a:spcBef>
                <a:spcPts val="0"/>
              </a:spcBef>
              <a:spcAft>
                <a:spcPts val="800"/>
              </a:spcAft>
              <a:buSzPts val="1000"/>
              <a:buFont typeface="Wingdings" panose="05000000000000000000" pitchFamily="2" charset="2"/>
              <a:buChar char=""/>
              <a:tabLst>
                <a:tab pos="1371600" algn="l"/>
              </a:tabLst>
            </a:pPr>
            <a:r>
              <a:rPr lang="en-US" dirty="0">
                <a:latin typeface="Times New Roman" panose="02020603050405020304" pitchFamily="18" charset="0"/>
                <a:ea typeface="Times New Roman" panose="02020603050405020304" pitchFamily="18" charset="0"/>
                <a:cs typeface="Arial" panose="020B0604020202020204" pitchFamily="34" charset="0"/>
              </a:rPr>
              <a:t>Over time, their self-reported overall health declined.</a:t>
            </a:r>
            <a:endParaRPr lang="en-US" sz="1100" dirty="0">
              <a:latin typeface="Calibri" panose="020F0502020204030204" pitchFamily="34" charset="0"/>
              <a:ea typeface="Calibri" panose="020F0502020204030204" pitchFamily="34" charset="0"/>
              <a:cs typeface="Arial" panose="020B0604020202020204" pitchFamily="34" charset="0"/>
            </a:endParaRPr>
          </a:p>
          <a:p>
            <a:pPr marL="1143000" marR="0" lvl="2" indent="-228600" algn="just">
              <a:lnSpc>
                <a:spcPct val="107000"/>
              </a:lnSpc>
              <a:spcBef>
                <a:spcPts val="0"/>
              </a:spcBef>
              <a:spcAft>
                <a:spcPts val="800"/>
              </a:spcAft>
              <a:buSzPts val="1000"/>
              <a:buFont typeface="Wingdings" panose="05000000000000000000" pitchFamily="2" charset="2"/>
              <a:buChar char=""/>
              <a:tabLst>
                <a:tab pos="1371600" algn="l"/>
              </a:tabLst>
            </a:pPr>
            <a:r>
              <a:rPr lang="en-US" dirty="0">
                <a:latin typeface="Times New Roman" panose="02020603050405020304" pitchFamily="18" charset="0"/>
                <a:ea typeface="Times New Roman" panose="02020603050405020304" pitchFamily="18" charset="0"/>
                <a:cs typeface="Arial" panose="020B0604020202020204" pitchFamily="34" charset="0"/>
              </a:rPr>
              <a:t>They faced a higher risk of asthma episodes, particularly when they were 18 years old or older.</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Health impacts on White children:</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gn="just">
              <a:lnSpc>
                <a:spcPct val="107000"/>
              </a:lnSpc>
              <a:spcBef>
                <a:spcPts val="0"/>
              </a:spcBef>
              <a:spcAft>
                <a:spcPts val="800"/>
              </a:spcAft>
              <a:buSzPts val="1000"/>
              <a:buFont typeface="Courier New" panose="02070309020205020404" pitchFamily="49" charset="0"/>
              <a:buChar char="o"/>
              <a:tabLst>
                <a:tab pos="914400"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Improved outcomes:</a:t>
            </a:r>
            <a:r>
              <a:rPr lang="en-US" dirty="0">
                <a:latin typeface="Times New Roman" panose="02020603050405020304" pitchFamily="18" charset="0"/>
                <a:ea typeface="Times New Roman" panose="02020603050405020304" pitchFamily="18" charset="0"/>
                <a:cs typeface="Times New Roman" panose="02020603050405020304" pitchFamily="18" charset="0"/>
              </a:rPr>
              <a:t> White children reported better general health and mental health, along with reduced risk of asthma episodes in some years.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50007" y="201603"/>
            <a:ext cx="10496282" cy="421654"/>
          </a:xfrm>
          <a:prstGeom prst="rect">
            <a:avLst/>
          </a:prstGeom>
        </p:spPr>
        <p:txBody>
          <a:bodyPr wrap="square">
            <a:spAutoFit/>
          </a:bodyPr>
          <a:lstStyle/>
          <a:p>
            <a:pPr fontAlgn="base">
              <a:lnSpc>
                <a:spcPct val="107000"/>
              </a:lnSpc>
              <a:spcAft>
                <a:spcPts val="800"/>
              </a:spcAft>
            </a:pPr>
            <a:r>
              <a:rPr lang="en-US" sz="2000" b="1" dirty="0">
                <a:solidFill>
                  <a:srgbClr val="2A2A2A"/>
                </a:solidFill>
                <a:latin typeface="Times New Roman" panose="02020603050405020304" pitchFamily="18" charset="0"/>
                <a:ea typeface="Times New Roman" panose="02020603050405020304" pitchFamily="18" charset="0"/>
                <a:cs typeface="Arial" panose="020B0604020202020204" pitchFamily="34" charset="0"/>
              </a:rPr>
              <a:t>The end of court-ordered desegregation and US children’s health: quasi-experimental evidence</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61914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404" y="326646"/>
            <a:ext cx="11144595" cy="421654"/>
          </a:xfrm>
          <a:prstGeom prst="rect">
            <a:avLst/>
          </a:prstGeom>
        </p:spPr>
        <p:txBody>
          <a:bodyPr wrap="square">
            <a:spAutoFit/>
          </a:bodyPr>
          <a:lstStyle/>
          <a:p>
            <a:pPr algn="just">
              <a:lnSpc>
                <a:spcPct val="107000"/>
              </a:lnSpc>
              <a:spcAft>
                <a:spcPts val="800"/>
              </a:spcAft>
            </a:pPr>
            <a:r>
              <a:rPr lang="en-US" sz="2000" b="1" dirty="0">
                <a:solidFill>
                  <a:srgbClr val="2A2A2A"/>
                </a:solidFill>
                <a:latin typeface="Times New Roman" panose="02020603050405020304" pitchFamily="18" charset="0"/>
                <a:ea typeface="Calibri" panose="020F0502020204030204" pitchFamily="34" charset="0"/>
                <a:cs typeface="Arial" panose="020B0604020202020204" pitchFamily="34" charset="0"/>
              </a:rPr>
              <a:t>Validation of algorithms in studies based on routinely collected health data: general principles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047403" y="1650244"/>
            <a:ext cx="10257905" cy="2643159"/>
          </a:xfrm>
          <a:prstGeom prst="rect">
            <a:avLst/>
          </a:prstGeom>
        </p:spPr>
        <p:txBody>
          <a:bodyPr wrap="squar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Algorithms in RWD studies:</a:t>
            </a:r>
            <a:r>
              <a:rPr lang="en-US" dirty="0">
                <a:latin typeface="Times New Roman" panose="02020603050405020304" pitchFamily="18" charset="0"/>
                <a:ea typeface="Times New Roman" panose="02020603050405020304" pitchFamily="18" charset="0"/>
                <a:cs typeface="Arial" panose="020B0604020202020204" pitchFamily="34" charset="0"/>
              </a:rPr>
              <a:t> Algorithms are tools (combinations of codes, concepts, or methods) used to identify specific conditions or characteristics within these datasets</a:t>
            </a:r>
            <a:r>
              <a:rPr lang="en-US" dirty="0" smtClean="0">
                <a:latin typeface="Times New Roman" panose="02020603050405020304" pitchFamily="18" charset="0"/>
                <a:ea typeface="Times New Roman" panose="02020603050405020304" pitchFamily="18" charset="0"/>
                <a:cs typeface="Arial" panose="020B0604020202020204" pitchFamily="34" charset="0"/>
              </a:rPr>
              <a:t>.</a:t>
            </a:r>
            <a:endParaRPr lang="fa-IR" dirty="0" smtClean="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The problem:</a:t>
            </a:r>
            <a:r>
              <a:rPr lang="en-US" dirty="0">
                <a:latin typeface="Times New Roman" panose="02020603050405020304" pitchFamily="18" charset="0"/>
                <a:ea typeface="Times New Roman" panose="02020603050405020304" pitchFamily="18" charset="0"/>
                <a:cs typeface="Arial" panose="020B0604020202020204" pitchFamily="34" charset="0"/>
              </a:rPr>
              <a:t> If these algorithms are inaccurate, they can lead to biased or invalid findings, undermining the credibility of evidence generated from RWD</a:t>
            </a:r>
            <a:r>
              <a:rPr lang="en-US" dirty="0" smtClean="0">
                <a:latin typeface="Times New Roman" panose="02020603050405020304" pitchFamily="18" charset="0"/>
                <a:ea typeface="Times New Roman" panose="02020603050405020304" pitchFamily="18" charset="0"/>
                <a:cs typeface="Arial" panose="020B0604020202020204" pitchFamily="34" charset="0"/>
              </a:rPr>
              <a:t>.</a:t>
            </a:r>
            <a:endParaRPr lang="fa-IR" dirty="0" smtClean="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Goal of the paper:</a:t>
            </a:r>
            <a:r>
              <a:rPr lang="en-US" dirty="0">
                <a:latin typeface="Times New Roman" panose="02020603050405020304" pitchFamily="18" charset="0"/>
                <a:ea typeface="Times New Roman" panose="02020603050405020304" pitchFamily="18" charset="0"/>
                <a:cs typeface="Arial" panose="020B0604020202020204" pitchFamily="34" charset="0"/>
              </a:rPr>
              <a:t> The authors provide a framework for validating these algorithms, ensuring they are accurate, fit-for-purpose, and reliable across various healthcare data sources.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7158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404" y="326646"/>
            <a:ext cx="11144595" cy="421654"/>
          </a:xfrm>
          <a:prstGeom prst="rect">
            <a:avLst/>
          </a:prstGeom>
        </p:spPr>
        <p:txBody>
          <a:bodyPr wrap="square">
            <a:spAutoFit/>
          </a:bodyPr>
          <a:lstStyle/>
          <a:p>
            <a:pPr algn="just">
              <a:lnSpc>
                <a:spcPct val="107000"/>
              </a:lnSpc>
              <a:spcAft>
                <a:spcPts val="800"/>
              </a:spcAft>
            </a:pPr>
            <a:r>
              <a:rPr lang="en-US" sz="2000" b="1" dirty="0">
                <a:solidFill>
                  <a:srgbClr val="2A2A2A"/>
                </a:solidFill>
                <a:latin typeface="Times New Roman" panose="02020603050405020304" pitchFamily="18" charset="0"/>
                <a:ea typeface="Calibri" panose="020F0502020204030204" pitchFamily="34" charset="0"/>
                <a:cs typeface="Arial" panose="020B0604020202020204" pitchFamily="34" charset="0"/>
              </a:rPr>
              <a:t>Validation of algorithms in studies based on routinely collected health data: general principles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482138" y="1043243"/>
            <a:ext cx="11388436" cy="4173065"/>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Times New Roman" panose="02020603050405020304" pitchFamily="18" charset="0"/>
                <a:cs typeface="Arial" panose="020B0604020202020204" pitchFamily="34" charset="0"/>
              </a:rPr>
              <a:t>Methodological Approaches</a:t>
            </a:r>
            <a:endParaRPr lang="en-US" sz="11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dirty="0">
                <a:latin typeface="Times New Roman" panose="02020603050405020304" pitchFamily="18" charset="0"/>
                <a:ea typeface="Times New Roman" panose="02020603050405020304" pitchFamily="18" charset="0"/>
                <a:cs typeface="Arial" panose="020B0604020202020204" pitchFamily="34" charset="0"/>
              </a:rPr>
              <a:t>The paper provides a systematic overview of the key aspects involved in validating </a:t>
            </a:r>
            <a:r>
              <a:rPr lang="en-US" dirty="0" smtClean="0">
                <a:latin typeface="Times New Roman" panose="02020603050405020304" pitchFamily="18" charset="0"/>
                <a:ea typeface="Times New Roman" panose="02020603050405020304" pitchFamily="18" charset="0"/>
                <a:cs typeface="Arial" panose="020B0604020202020204" pitchFamily="34" charset="0"/>
              </a:rPr>
              <a:t>algorithms: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Measures of Algorithm Accuracy:</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Accuracy is assessed by comparing the algorithm's results to a </a:t>
            </a:r>
            <a:r>
              <a:rPr lang="en-US" b="1" dirty="0">
                <a:latin typeface="Times New Roman" panose="02020603050405020304" pitchFamily="18" charset="0"/>
                <a:ea typeface="Times New Roman" panose="02020603050405020304" pitchFamily="18" charset="0"/>
                <a:cs typeface="Times New Roman" panose="02020603050405020304" pitchFamily="18" charset="0"/>
              </a:rPr>
              <a:t>gold standard</a:t>
            </a:r>
            <a:r>
              <a:rPr lang="en-US" dirty="0">
                <a:latin typeface="Times New Roman" panose="02020603050405020304" pitchFamily="18" charset="0"/>
                <a:ea typeface="Times New Roman" panose="02020603050405020304" pitchFamily="18" charset="0"/>
                <a:cs typeface="Times New Roman" panose="02020603050405020304" pitchFamily="18" charset="0"/>
              </a:rPr>
              <a:t> (a benchmark or reference that is considered highly reliable).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Common measures include: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Sensitivity:</a:t>
            </a:r>
            <a:r>
              <a:rPr lang="en-US" dirty="0">
                <a:latin typeface="Times New Roman" panose="02020603050405020304" pitchFamily="18" charset="0"/>
                <a:ea typeface="Times New Roman" panose="02020603050405020304" pitchFamily="18" charset="0"/>
                <a:cs typeface="Arial" panose="020B0604020202020204" pitchFamily="34" charset="0"/>
              </a:rPr>
              <a:t> The ability of the algorithm to correctly identify all true cases (e.g., all patients with diabetes).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Specificity:</a:t>
            </a:r>
            <a:r>
              <a:rPr lang="en-US" dirty="0">
                <a:latin typeface="Times New Roman" panose="02020603050405020304" pitchFamily="18" charset="0"/>
                <a:ea typeface="Times New Roman" panose="02020603050405020304" pitchFamily="18" charset="0"/>
                <a:cs typeface="Arial" panose="020B0604020202020204" pitchFamily="34" charset="0"/>
              </a:rPr>
              <a:t> The ability of the algorithm to correctly exclude those who do not meet the criteria (e.g., non-diabetic patients).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Positive Predictive Value (PPV):</a:t>
            </a:r>
            <a:r>
              <a:rPr lang="en-US" dirty="0">
                <a:latin typeface="Times New Roman" panose="02020603050405020304" pitchFamily="18" charset="0"/>
                <a:ea typeface="Times New Roman" panose="02020603050405020304" pitchFamily="18" charset="0"/>
                <a:cs typeface="Arial" panose="020B0604020202020204" pitchFamily="34" charset="0"/>
              </a:rPr>
              <a:t> The proportion of true cases among all identified cases.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Negative Predictive Value (NPV):</a:t>
            </a:r>
            <a:r>
              <a:rPr lang="en-US" dirty="0">
                <a:latin typeface="Times New Roman" panose="02020603050405020304" pitchFamily="18" charset="0"/>
                <a:ea typeface="Times New Roman" panose="02020603050405020304" pitchFamily="18" charset="0"/>
                <a:cs typeface="Arial" panose="020B0604020202020204" pitchFamily="34" charset="0"/>
              </a:rPr>
              <a:t> The proportion of true non-cases among all non-identified cases</a:t>
            </a:r>
            <a:r>
              <a:rPr lang="en-US"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98069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404" y="326646"/>
            <a:ext cx="11144595" cy="421654"/>
          </a:xfrm>
          <a:prstGeom prst="rect">
            <a:avLst/>
          </a:prstGeom>
        </p:spPr>
        <p:txBody>
          <a:bodyPr wrap="square">
            <a:spAutoFit/>
          </a:bodyPr>
          <a:lstStyle/>
          <a:p>
            <a:pPr algn="just">
              <a:lnSpc>
                <a:spcPct val="107000"/>
              </a:lnSpc>
              <a:spcAft>
                <a:spcPts val="800"/>
              </a:spcAft>
            </a:pPr>
            <a:r>
              <a:rPr lang="en-US" sz="2000" b="1" dirty="0">
                <a:solidFill>
                  <a:srgbClr val="2A2A2A"/>
                </a:solidFill>
                <a:latin typeface="Times New Roman" panose="02020603050405020304" pitchFamily="18" charset="0"/>
                <a:ea typeface="Calibri" panose="020F0502020204030204" pitchFamily="34" charset="0"/>
                <a:cs typeface="Arial" panose="020B0604020202020204" pitchFamily="34" charset="0"/>
              </a:rPr>
              <a:t>Validation of algorithms in studies based on routinely collected health data: general principles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609599" y="1009990"/>
            <a:ext cx="11388436" cy="5461110"/>
          </a:xfrm>
          <a:prstGeom prst="rect">
            <a:avLst/>
          </a:prstGeom>
        </p:spPr>
        <p:txBody>
          <a:bodyPr wrap="square">
            <a:spAutoFit/>
          </a:bodyPr>
          <a:lstStyle/>
          <a:p>
            <a:pPr marL="342900" marR="0" lvl="0" indent="-342900">
              <a:lnSpc>
                <a:spcPct val="107000"/>
              </a:lnSpc>
              <a:spcBef>
                <a:spcPts val="0"/>
              </a:spcBef>
              <a:spcAft>
                <a:spcPts val="800"/>
              </a:spcAft>
              <a:tabLst>
                <a:tab pos="457200" algn="l"/>
              </a:tabLst>
            </a:pPr>
            <a:r>
              <a:rPr lang="en-US" b="1" dirty="0" smtClean="0">
                <a:latin typeface="Times New Roman" panose="02020603050405020304" pitchFamily="18" charset="0"/>
                <a:ea typeface="Times New Roman" panose="02020603050405020304" pitchFamily="18" charset="0"/>
                <a:cs typeface="Arial" panose="020B0604020202020204" pitchFamily="34" charset="0"/>
              </a:rPr>
              <a:t>Gold/Reference </a:t>
            </a:r>
            <a:r>
              <a:rPr lang="en-US" b="1" dirty="0">
                <a:latin typeface="Times New Roman" panose="02020603050405020304" pitchFamily="18" charset="0"/>
                <a:ea typeface="Times New Roman" panose="02020603050405020304" pitchFamily="18" charset="0"/>
                <a:cs typeface="Arial" panose="020B0604020202020204" pitchFamily="34" charset="0"/>
              </a:rPr>
              <a:t>Standards: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The gold standard is the most accurate method available to determine the true status of a variable (e.g., manual chart review, expert clinical diagnosis).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Algorithms are validated by comparing their results to this gold standard.</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Study Size and Power:</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Validation studies require an adequate sample size to provide reliable estimates of sensitivity, specificity, and predictive values.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Too small a sample size may lead to imprecise validation results.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Prioritization of Accuracy Measures: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The importance of sensitivity, specificity, PPV, or NPV depends on how the variable is used in the analysis. For example: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dirty="0">
                <a:latin typeface="Times New Roman" panose="02020603050405020304" pitchFamily="18" charset="0"/>
                <a:ea typeface="Times New Roman" panose="02020603050405020304" pitchFamily="18" charset="0"/>
                <a:cs typeface="Arial" panose="020B0604020202020204" pitchFamily="34" charset="0"/>
              </a:rPr>
              <a:t>If the variable is an </a:t>
            </a:r>
            <a:r>
              <a:rPr lang="en-US" b="1" dirty="0">
                <a:latin typeface="Times New Roman" panose="02020603050405020304" pitchFamily="18" charset="0"/>
                <a:ea typeface="Times New Roman" panose="02020603050405020304" pitchFamily="18" charset="0"/>
                <a:cs typeface="Arial" panose="020B0604020202020204" pitchFamily="34" charset="0"/>
              </a:rPr>
              <a:t>outcome</a:t>
            </a:r>
            <a:r>
              <a:rPr lang="en-US" dirty="0">
                <a:latin typeface="Times New Roman" panose="02020603050405020304" pitchFamily="18" charset="0"/>
                <a:ea typeface="Times New Roman" panose="02020603050405020304" pitchFamily="18" charset="0"/>
                <a:cs typeface="Arial" panose="020B0604020202020204" pitchFamily="34" charset="0"/>
              </a:rPr>
              <a:t> (e.g., a health condition being studied), high specificity may be prioritized to reduce false positives.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dirty="0">
                <a:latin typeface="Times New Roman" panose="02020603050405020304" pitchFamily="18" charset="0"/>
                <a:ea typeface="Times New Roman" panose="02020603050405020304" pitchFamily="18" charset="0"/>
                <a:cs typeface="Arial" panose="020B0604020202020204" pitchFamily="34" charset="0"/>
              </a:rPr>
              <a:t>If the variable is an </a:t>
            </a:r>
            <a:r>
              <a:rPr lang="en-US" b="1" dirty="0">
                <a:latin typeface="Times New Roman" panose="02020603050405020304" pitchFamily="18" charset="0"/>
                <a:ea typeface="Times New Roman" panose="02020603050405020304" pitchFamily="18" charset="0"/>
                <a:cs typeface="Arial" panose="020B0604020202020204" pitchFamily="34" charset="0"/>
              </a:rPr>
              <a:t>eligibility criterion</a:t>
            </a:r>
            <a:r>
              <a:rPr lang="en-US" dirty="0">
                <a:latin typeface="Times New Roman" panose="02020603050405020304" pitchFamily="18" charset="0"/>
                <a:ea typeface="Times New Roman" panose="02020603050405020304" pitchFamily="18" charset="0"/>
                <a:cs typeface="Arial" panose="020B0604020202020204" pitchFamily="34" charset="0"/>
              </a:rPr>
              <a:t> for the study, high sensitivity may be prioritized to include all relevant cases</a:t>
            </a:r>
            <a:r>
              <a:rPr lang="en-US"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4392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404" y="326646"/>
            <a:ext cx="11144595" cy="421654"/>
          </a:xfrm>
          <a:prstGeom prst="rect">
            <a:avLst/>
          </a:prstGeom>
        </p:spPr>
        <p:txBody>
          <a:bodyPr wrap="square">
            <a:spAutoFit/>
          </a:bodyPr>
          <a:lstStyle/>
          <a:p>
            <a:pPr algn="just">
              <a:lnSpc>
                <a:spcPct val="107000"/>
              </a:lnSpc>
              <a:spcAft>
                <a:spcPts val="800"/>
              </a:spcAft>
            </a:pPr>
            <a:r>
              <a:rPr lang="en-US" sz="2000" b="1" dirty="0">
                <a:solidFill>
                  <a:srgbClr val="2A2A2A"/>
                </a:solidFill>
                <a:latin typeface="Times New Roman" panose="02020603050405020304" pitchFamily="18" charset="0"/>
                <a:ea typeface="Calibri" panose="020F0502020204030204" pitchFamily="34" charset="0"/>
                <a:cs typeface="Arial" panose="020B0604020202020204" pitchFamily="34" charset="0"/>
              </a:rPr>
              <a:t>Validation of algorithms in studies based on routinely collected health data: general principles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532015" y="910239"/>
            <a:ext cx="11388436" cy="4173065"/>
          </a:xfrm>
          <a:prstGeom prst="rect">
            <a:avLst/>
          </a:prstGeom>
        </p:spPr>
        <p:txBody>
          <a:bodyPr wrap="square">
            <a:spAutoFit/>
          </a:bodyPr>
          <a:lstStyle/>
          <a:p>
            <a:pPr marL="342900" marR="0" lvl="0" indent="-342900">
              <a:lnSpc>
                <a:spcPct val="107000"/>
              </a:lnSpc>
              <a:spcBef>
                <a:spcPts val="0"/>
              </a:spcBef>
              <a:spcAft>
                <a:spcPts val="800"/>
              </a:spcAft>
              <a:tabLst>
                <a:tab pos="457200" algn="l"/>
              </a:tabLst>
            </a:pPr>
            <a:r>
              <a:rPr lang="en-US" b="1" dirty="0" smtClean="0">
                <a:latin typeface="Times New Roman" panose="02020603050405020304" pitchFamily="18" charset="0"/>
                <a:ea typeface="Times New Roman" panose="02020603050405020304" pitchFamily="18" charset="0"/>
                <a:cs typeface="Arial" panose="020B0604020202020204" pitchFamily="34" charset="0"/>
              </a:rPr>
              <a:t>Algorithm </a:t>
            </a:r>
            <a:r>
              <a:rPr lang="en-US" b="1" dirty="0">
                <a:latin typeface="Times New Roman" panose="02020603050405020304" pitchFamily="18" charset="0"/>
                <a:ea typeface="Times New Roman" panose="02020603050405020304" pitchFamily="18" charset="0"/>
                <a:cs typeface="Arial" panose="020B0604020202020204" pitchFamily="34" charset="0"/>
              </a:rPr>
              <a:t>Portability:</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Portability refers to whether an algorithm validated in one data source (e.g., a specific hospital's electronic records) works well in another data source (e.g., another hospital or a different country).</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Validation should consider how well the algorithm performs across different datasets.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Transparency and Information Bias: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Information bias occurs when the data used to validate an algorithm is incomplete, inconsistent, or contains errors.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Researchers should transparently report: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dirty="0">
                <a:latin typeface="Times New Roman" panose="02020603050405020304" pitchFamily="18" charset="0"/>
                <a:ea typeface="Times New Roman" panose="02020603050405020304" pitchFamily="18" charset="0"/>
                <a:cs typeface="Arial" panose="020B0604020202020204" pitchFamily="34" charset="0"/>
              </a:rPr>
              <a:t>How algorithms are defined.</a:t>
            </a:r>
            <a:endParaRPr lang="en-US" sz="1100" dirty="0">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dirty="0">
                <a:latin typeface="Times New Roman" panose="02020603050405020304" pitchFamily="18" charset="0"/>
                <a:ea typeface="Times New Roman" panose="02020603050405020304" pitchFamily="18" charset="0"/>
                <a:cs typeface="Arial" panose="020B0604020202020204" pitchFamily="34" charset="0"/>
              </a:rPr>
              <a:t>Which validation measures are prioritized.</a:t>
            </a:r>
            <a:endParaRPr lang="en-US" sz="1100" dirty="0">
              <a:latin typeface="Calibri" panose="020F0502020204030204" pitchFamily="34" charset="0"/>
              <a:ea typeface="Calibri" panose="020F0502020204030204" pitchFamily="34" charset="0"/>
              <a:cs typeface="Arial" panose="020B0604020202020204" pitchFamily="34"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dirty="0">
                <a:latin typeface="Times New Roman" panose="02020603050405020304" pitchFamily="18" charset="0"/>
                <a:ea typeface="Times New Roman" panose="02020603050405020304" pitchFamily="18" charset="0"/>
                <a:cs typeface="Arial" panose="020B0604020202020204" pitchFamily="34" charset="0"/>
              </a:rPr>
              <a:t>The limitations of the data and algorithm</a:t>
            </a:r>
            <a:r>
              <a:rPr lang="en-US"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10406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404" y="326646"/>
            <a:ext cx="11144595" cy="421654"/>
          </a:xfrm>
          <a:prstGeom prst="rect">
            <a:avLst/>
          </a:prstGeom>
        </p:spPr>
        <p:txBody>
          <a:bodyPr wrap="square">
            <a:spAutoFit/>
          </a:bodyPr>
          <a:lstStyle/>
          <a:p>
            <a:pPr algn="just">
              <a:lnSpc>
                <a:spcPct val="107000"/>
              </a:lnSpc>
              <a:spcAft>
                <a:spcPts val="800"/>
              </a:spcAft>
            </a:pPr>
            <a:r>
              <a:rPr lang="en-US" sz="2000" b="1" dirty="0">
                <a:solidFill>
                  <a:srgbClr val="2A2A2A"/>
                </a:solidFill>
                <a:latin typeface="Times New Roman" panose="02020603050405020304" pitchFamily="18" charset="0"/>
                <a:ea typeface="Calibri" panose="020F0502020204030204" pitchFamily="34" charset="0"/>
                <a:cs typeface="Arial" panose="020B0604020202020204" pitchFamily="34" charset="0"/>
              </a:rPr>
              <a:t>Validation of algorithms in studies based on routinely collected health data: general principles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648393" y="1259372"/>
            <a:ext cx="11388436" cy="2976199"/>
          </a:xfrm>
          <a:prstGeom prst="rect">
            <a:avLst/>
          </a:prstGeom>
        </p:spPr>
        <p:txBody>
          <a:bodyPr wrap="square">
            <a:spAutoFit/>
          </a:bodyPr>
          <a:lstStyle/>
          <a:p>
            <a:pPr marL="342900" marR="0" lvl="0" indent="-342900">
              <a:lnSpc>
                <a:spcPct val="107000"/>
              </a:lnSpc>
              <a:spcBef>
                <a:spcPts val="0"/>
              </a:spcBef>
              <a:spcAft>
                <a:spcPts val="800"/>
              </a:spcAft>
              <a:tabLst>
                <a:tab pos="457200" algn="l"/>
              </a:tabLst>
            </a:pPr>
            <a:r>
              <a:rPr lang="en-US" b="1" dirty="0" smtClean="0">
                <a:latin typeface="Times New Roman" panose="02020603050405020304" pitchFamily="18" charset="0"/>
                <a:ea typeface="Times New Roman" panose="02020603050405020304" pitchFamily="18" charset="0"/>
                <a:cs typeface="Arial" panose="020B0604020202020204" pitchFamily="34" charset="0"/>
              </a:rPr>
              <a:t>Role </a:t>
            </a:r>
            <a:r>
              <a:rPr lang="en-US" b="1" dirty="0">
                <a:latin typeface="Times New Roman" panose="02020603050405020304" pitchFamily="18" charset="0"/>
                <a:ea typeface="Times New Roman" panose="02020603050405020304" pitchFamily="18" charset="0"/>
                <a:cs typeface="Arial" panose="020B0604020202020204" pitchFamily="34" charset="0"/>
              </a:rPr>
              <a:t>of Context:</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Validation depends on the data source and the variable's purpose: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SzPts val="1000"/>
              <a:buFont typeface="Wingdings" panose="05000000000000000000" pitchFamily="2" charset="2"/>
              <a:buChar char=""/>
              <a:tabLst>
                <a:tab pos="1371600" algn="l"/>
              </a:tabLst>
            </a:pPr>
            <a:r>
              <a:rPr lang="en-US" dirty="0">
                <a:latin typeface="Times New Roman" panose="02020603050405020304" pitchFamily="18" charset="0"/>
                <a:ea typeface="Times New Roman" panose="02020603050405020304" pitchFamily="18" charset="0"/>
                <a:cs typeface="Arial" panose="020B0604020202020204" pitchFamily="34" charset="0"/>
              </a:rPr>
              <a:t>For example, an algorithm for identifying heart attack cases may work well in one hospital but not in another due to differences in coding practices or population characteristics.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"One size does not fit all" — algorithms should be customized and validated for their specific context.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457200" algn="l"/>
              </a:tabLst>
            </a:pPr>
            <a:r>
              <a:rPr lang="en-US" b="1" dirty="0">
                <a:latin typeface="Times New Roman" panose="02020603050405020304" pitchFamily="18" charset="0"/>
                <a:ea typeface="Times New Roman" panose="02020603050405020304" pitchFamily="18" charset="0"/>
                <a:cs typeface="Arial" panose="020B0604020202020204" pitchFamily="34" charset="0"/>
              </a:rPr>
              <a:t>Routine Maintenance of RWD Sources:</a:t>
            </a:r>
            <a:endParaRPr lang="en-US" sz="1100" dirty="0">
              <a:latin typeface="Calibri" panose="020F0502020204030204" pitchFamily="34" charset="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SzPts val="1000"/>
              <a:buFont typeface="Courier New" panose="02070309020205020404" pitchFamily="49" charset="0"/>
              <a:buChar char="o"/>
              <a:tabLst>
                <a:tab pos="9144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Validation should not be a one-time process. Algorithms should be re-evaluated periodically as data sources evolve, coding practices change, and new healthcare data becomes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0145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C:\Users\MN\Desktop\بیمه مادر\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786" y="990600"/>
            <a:ext cx="10976429"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671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02574" y="236538"/>
            <a:ext cx="10058400" cy="1450975"/>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DNA Methylation as a Possible Mechanism Linking Childhood Adversity and Health</a:t>
            </a:r>
            <a:br>
              <a:rPr lang="en-US" sz="3200" b="1" dirty="0" smtClean="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268777" y="1502688"/>
            <a:ext cx="11925993" cy="4801314"/>
          </a:xfrm>
          <a:prstGeom prst="rect">
            <a:avLst/>
          </a:prstGeom>
        </p:spPr>
        <p:txBody>
          <a:bodyPr wrap="square">
            <a:spAutoFit/>
          </a:bodyPr>
          <a:lstStyle/>
          <a:p>
            <a:r>
              <a:rPr lang="en-US" b="1" dirty="0">
                <a:solidFill>
                  <a:srgbClr val="262626"/>
                </a:solidFill>
                <a:latin typeface="Times New Roman" panose="02020603050405020304" pitchFamily="18" charset="0"/>
                <a:cs typeface="Times New Roman" panose="02020603050405020304" pitchFamily="18" charset="0"/>
              </a:rPr>
              <a:t>Definition and Significance</a:t>
            </a:r>
          </a:p>
          <a:p>
            <a:pPr>
              <a:buFont typeface="Arial" panose="020B0604020202020204" pitchFamily="34" charset="0"/>
              <a:buChar char="•"/>
            </a:pPr>
            <a:r>
              <a:rPr lang="en-US" b="1" dirty="0" smtClean="0">
                <a:solidFill>
                  <a:srgbClr val="262626"/>
                </a:solidFill>
                <a:latin typeface="Times New Roman" panose="02020603050405020304" pitchFamily="18" charset="0"/>
                <a:cs typeface="Times New Roman" panose="02020603050405020304" pitchFamily="18" charset="0"/>
              </a:rPr>
              <a:t>Childhood </a:t>
            </a:r>
            <a:r>
              <a:rPr lang="en-US" b="1" dirty="0">
                <a:solidFill>
                  <a:srgbClr val="262626"/>
                </a:solidFill>
                <a:latin typeface="Times New Roman" panose="02020603050405020304" pitchFamily="18" charset="0"/>
                <a:cs typeface="Times New Roman" panose="02020603050405020304" pitchFamily="18" charset="0"/>
              </a:rPr>
              <a:t>Adversity:</a:t>
            </a:r>
            <a:r>
              <a:rPr lang="en-US" dirty="0">
                <a:solidFill>
                  <a:srgbClr val="262626"/>
                </a:solidFill>
                <a:latin typeface="Times New Roman" panose="02020603050405020304" pitchFamily="18" charset="0"/>
                <a:cs typeface="Times New Roman" panose="02020603050405020304" pitchFamily="18" charset="0"/>
              </a:rPr>
              <a:t> Refers to experiences during childhood that can cause significant stress or trauma, including:</a:t>
            </a: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Abuse (physical, emotional, sexual)</a:t>
            </a: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Neglect (emotional, physical)</a:t>
            </a: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Household dysfunction (e.g., parental substance abuse, mental illness, domestic violence)</a:t>
            </a:r>
          </a:p>
          <a:p>
            <a:pPr>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Significance:</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Acknowledged as a critical public health issue.</a:t>
            </a: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Associated with various negative outcomes across the life course, affecting emotional, behavioral, and physical health.</a:t>
            </a:r>
          </a:p>
          <a:p>
            <a:r>
              <a:rPr lang="en-US" b="1" dirty="0">
                <a:solidFill>
                  <a:srgbClr val="262626"/>
                </a:solidFill>
                <a:latin typeface="Times New Roman" panose="02020603050405020304" pitchFamily="18" charset="0"/>
                <a:cs typeface="Times New Roman" panose="02020603050405020304" pitchFamily="18" charset="0"/>
              </a:rPr>
              <a:t>Impact on Long-Term Health</a:t>
            </a:r>
          </a:p>
          <a:p>
            <a:pPr>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Psychological Outcomes:</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Increased risk of mental health disorders (e.g., depression, anxiety, PTSD).</a:t>
            </a: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Higher rates of behavioral issues, including ADHD and conduct disorders.</a:t>
            </a:r>
          </a:p>
          <a:p>
            <a:pPr>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Physical Health Outcomes:</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Greater susceptibility to chronic diseases (e.g., heart disease, diabetes).</a:t>
            </a: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Links to unhealthy lifestyle choices (e.g., substance abuse, poor diet).</a:t>
            </a:r>
          </a:p>
          <a:p>
            <a:pPr>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Overall Life Trajectory:</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Adversity can lead to diminished quality of life, lower educational attainment, and reduced economic opportunities</a:t>
            </a:r>
            <a:r>
              <a:rPr lang="en-US" dirty="0" smtClean="0">
                <a:solidFill>
                  <a:srgbClr val="262626"/>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427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02574" y="236538"/>
            <a:ext cx="10058400" cy="1450975"/>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DNA Methylation as a Possible Mechanism Linking Childhood Adversity and Health</a:t>
            </a:r>
            <a:br>
              <a:rPr lang="en-US" sz="3200" b="1" dirty="0" smtClean="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04551" y="1549642"/>
            <a:ext cx="11100263" cy="4247317"/>
          </a:xfrm>
          <a:prstGeom prst="rect">
            <a:avLst/>
          </a:prstGeom>
        </p:spPr>
        <p:txBody>
          <a:bodyPr wrap="square">
            <a:spAutoFit/>
          </a:bodyPr>
          <a:lstStyle/>
          <a:p>
            <a:pPr algn="just"/>
            <a:r>
              <a:rPr lang="en-US" b="1" dirty="0">
                <a:solidFill>
                  <a:srgbClr val="262626"/>
                </a:solidFill>
                <a:latin typeface="Times New Roman" panose="02020603050405020304" pitchFamily="18" charset="0"/>
                <a:cs typeface="Times New Roman" panose="02020603050405020304" pitchFamily="18" charset="0"/>
              </a:rPr>
              <a:t>Epigenetic </a:t>
            </a:r>
            <a:r>
              <a:rPr lang="en-US" b="1" dirty="0" smtClean="0">
                <a:solidFill>
                  <a:srgbClr val="262626"/>
                </a:solidFill>
                <a:latin typeface="Times New Roman" panose="02020603050405020304" pitchFamily="18" charset="0"/>
                <a:cs typeface="Times New Roman" panose="02020603050405020304" pitchFamily="18" charset="0"/>
              </a:rPr>
              <a:t>Modifications</a:t>
            </a:r>
          </a:p>
          <a:p>
            <a:pPr algn="just">
              <a:buFont typeface="Arial" panose="020B0604020202020204" pitchFamily="34" charset="0"/>
              <a:buChar char="•"/>
            </a:pPr>
            <a:r>
              <a:rPr lang="en-US" b="1" dirty="0" smtClean="0">
                <a:solidFill>
                  <a:srgbClr val="262626"/>
                </a:solidFill>
                <a:latin typeface="Times New Roman" panose="02020603050405020304" pitchFamily="18" charset="0"/>
                <a:cs typeface="Times New Roman" panose="02020603050405020304" pitchFamily="18" charset="0"/>
              </a:rPr>
              <a:t>Definition </a:t>
            </a:r>
            <a:r>
              <a:rPr lang="en-US" b="1" dirty="0">
                <a:solidFill>
                  <a:srgbClr val="262626"/>
                </a:solidFill>
                <a:latin typeface="Times New Roman" panose="02020603050405020304" pitchFamily="18" charset="0"/>
                <a:cs typeface="Times New Roman" panose="02020603050405020304" pitchFamily="18" charset="0"/>
              </a:rPr>
              <a:t>of Methylation (</a:t>
            </a:r>
            <a:r>
              <a:rPr lang="en-US" b="1" dirty="0" err="1">
                <a:solidFill>
                  <a:srgbClr val="262626"/>
                </a:solidFill>
                <a:latin typeface="Times New Roman" panose="02020603050405020304" pitchFamily="18" charset="0"/>
                <a:cs typeface="Times New Roman" panose="02020603050405020304" pitchFamily="18" charset="0"/>
              </a:rPr>
              <a:t>DNAm</a:t>
            </a:r>
            <a:r>
              <a:rPr lang="en-US" b="1" dirty="0" smtClean="0">
                <a:solidFill>
                  <a:srgbClr val="262626"/>
                </a:solidFill>
                <a:latin typeface="Times New Roman" panose="02020603050405020304" pitchFamily="18" charset="0"/>
                <a:cs typeface="Times New Roman" panose="02020603050405020304" pitchFamily="18" charset="0"/>
              </a:rPr>
              <a:t>):</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DNA methylation is an epigenetic modification where </a:t>
            </a:r>
            <a:r>
              <a:rPr lang="en-US">
                <a:solidFill>
                  <a:srgbClr val="262626"/>
                </a:solidFill>
                <a:latin typeface="Times New Roman" panose="02020603050405020304" pitchFamily="18" charset="0"/>
                <a:cs typeface="Times New Roman" panose="02020603050405020304" pitchFamily="18" charset="0"/>
              </a:rPr>
              <a:t>a </a:t>
            </a:r>
            <a:r>
              <a:rPr lang="en-US" smtClean="0">
                <a:solidFill>
                  <a:srgbClr val="262626"/>
                </a:solidFill>
                <a:latin typeface="Times New Roman" panose="02020603050405020304" pitchFamily="18" charset="0"/>
                <a:cs typeface="Times New Roman" panose="02020603050405020304" pitchFamily="18" charset="0"/>
              </a:rPr>
              <a:t>methy </a:t>
            </a:r>
            <a:r>
              <a:rPr lang="en-US" dirty="0">
                <a:solidFill>
                  <a:srgbClr val="262626"/>
                </a:solidFill>
                <a:latin typeface="Times New Roman" panose="02020603050405020304" pitchFamily="18" charset="0"/>
                <a:cs typeface="Times New Roman" panose="02020603050405020304" pitchFamily="18" charset="0"/>
              </a:rPr>
              <a:t>group is added to the DNA molecule, typically at cytosine bases in the context of </a:t>
            </a:r>
            <a:r>
              <a:rPr lang="en-US" dirty="0" err="1">
                <a:solidFill>
                  <a:srgbClr val="262626"/>
                </a:solidFill>
                <a:latin typeface="Times New Roman" panose="02020603050405020304" pitchFamily="18" charset="0"/>
                <a:cs typeface="Times New Roman" panose="02020603050405020304" pitchFamily="18" charset="0"/>
              </a:rPr>
              <a:t>CpG</a:t>
            </a:r>
            <a:r>
              <a:rPr lang="en-US" dirty="0">
                <a:solidFill>
                  <a:srgbClr val="262626"/>
                </a:solidFill>
                <a:latin typeface="Times New Roman" panose="02020603050405020304" pitchFamily="18" charset="0"/>
                <a:cs typeface="Times New Roman" panose="02020603050405020304" pitchFamily="18" charset="0"/>
              </a:rPr>
              <a:t> </a:t>
            </a:r>
            <a:r>
              <a:rPr lang="en-US" dirty="0" err="1">
                <a:solidFill>
                  <a:srgbClr val="262626"/>
                </a:solidFill>
                <a:latin typeface="Times New Roman" panose="02020603050405020304" pitchFamily="18" charset="0"/>
                <a:cs typeface="Times New Roman" panose="02020603050405020304" pitchFamily="18" charset="0"/>
              </a:rPr>
              <a:t>dinucleotides</a:t>
            </a:r>
            <a:r>
              <a:rPr lang="en-US" dirty="0">
                <a:solidFill>
                  <a:srgbClr val="262626"/>
                </a:solidFill>
                <a:latin typeface="Times New Roman" panose="02020603050405020304" pitchFamily="18" charset="0"/>
                <a:cs typeface="Times New Roman" panose="02020603050405020304" pitchFamily="18" charset="0"/>
              </a:rPr>
              <a:t>.</a:t>
            </a:r>
          </a:p>
          <a:p>
            <a:pPr marL="742950" lvl="1" indent="-285750" algn="just">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This process can alter gene expression without changing the underlying DNA sequence</a:t>
            </a:r>
            <a:r>
              <a:rPr lang="en-US" dirty="0" smtClean="0">
                <a:solidFill>
                  <a:srgbClr val="262626"/>
                </a:solidFill>
                <a:latin typeface="Times New Roman" panose="02020603050405020304" pitchFamily="18" charset="0"/>
                <a:cs typeface="Times New Roman" panose="02020603050405020304" pitchFamily="18" charset="0"/>
              </a:rPr>
              <a:t>.</a:t>
            </a:r>
          </a:p>
          <a:p>
            <a:pPr marL="742950" lvl="1" indent="-285750" algn="just">
              <a:buFont typeface="Arial" panose="020B0604020202020204" pitchFamily="34" charset="0"/>
              <a:buChar char="•"/>
            </a:pPr>
            <a:endParaRPr lang="en-US" dirty="0">
              <a:solidFill>
                <a:srgbClr val="262626"/>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Role in Gene Expression and Health:</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Gene Regulation:</a:t>
            </a:r>
            <a:endParaRPr lang="en-US" dirty="0">
              <a:solidFill>
                <a:srgbClr val="262626"/>
              </a:solidFill>
              <a:latin typeface="Times New Roman" panose="02020603050405020304" pitchFamily="18" charset="0"/>
              <a:cs typeface="Times New Roman" panose="02020603050405020304" pitchFamily="18" charset="0"/>
            </a:endParaRPr>
          </a:p>
          <a:p>
            <a:pPr marL="1143000" lvl="2" indent="-228600" algn="just">
              <a:buFont typeface="Arial" panose="020B0604020202020204" pitchFamily="34" charset="0"/>
              <a:buChar char="•"/>
            </a:pPr>
            <a:r>
              <a:rPr lang="en-US" dirty="0" err="1">
                <a:solidFill>
                  <a:srgbClr val="262626"/>
                </a:solidFill>
                <a:latin typeface="Times New Roman" panose="02020603050405020304" pitchFamily="18" charset="0"/>
                <a:cs typeface="Times New Roman" panose="02020603050405020304" pitchFamily="18" charset="0"/>
              </a:rPr>
              <a:t>DNAm</a:t>
            </a:r>
            <a:r>
              <a:rPr lang="en-US" dirty="0">
                <a:solidFill>
                  <a:srgbClr val="262626"/>
                </a:solidFill>
                <a:latin typeface="Times New Roman" panose="02020603050405020304" pitchFamily="18" charset="0"/>
                <a:cs typeface="Times New Roman" panose="02020603050405020304" pitchFamily="18" charset="0"/>
              </a:rPr>
              <a:t> can silence or activate genes, influencing cellular function and development.</a:t>
            </a:r>
          </a:p>
          <a:p>
            <a:pPr marL="1143000" lvl="2" indent="-228600" algn="just">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It plays a crucial role in processes such as cellular differentiation and response to environmental stimuli.</a:t>
            </a:r>
          </a:p>
          <a:p>
            <a:pPr marL="742950" lvl="1" indent="-285750" algn="just">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Health Implications:</a:t>
            </a:r>
            <a:endParaRPr lang="en-US" dirty="0">
              <a:solidFill>
                <a:srgbClr val="262626"/>
              </a:solidFill>
              <a:latin typeface="Times New Roman" panose="02020603050405020304" pitchFamily="18" charset="0"/>
              <a:cs typeface="Times New Roman" panose="02020603050405020304" pitchFamily="18" charset="0"/>
            </a:endParaRPr>
          </a:p>
          <a:p>
            <a:pPr marL="1143000" lvl="2" indent="-228600" algn="just">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Aberrant </a:t>
            </a:r>
            <a:r>
              <a:rPr lang="en-US" dirty="0" err="1">
                <a:solidFill>
                  <a:srgbClr val="262626"/>
                </a:solidFill>
                <a:latin typeface="Times New Roman" panose="02020603050405020304" pitchFamily="18" charset="0"/>
                <a:cs typeface="Times New Roman" panose="02020603050405020304" pitchFamily="18" charset="0"/>
              </a:rPr>
              <a:t>DNAm</a:t>
            </a:r>
            <a:r>
              <a:rPr lang="en-US" dirty="0">
                <a:solidFill>
                  <a:srgbClr val="262626"/>
                </a:solidFill>
                <a:latin typeface="Times New Roman" panose="02020603050405020304" pitchFamily="18" charset="0"/>
                <a:cs typeface="Times New Roman" panose="02020603050405020304" pitchFamily="18" charset="0"/>
              </a:rPr>
              <a:t> patterns are associated with various diseases, including cancer, autoimmune disorders, and mental health conditions.</a:t>
            </a:r>
          </a:p>
          <a:p>
            <a:pPr marL="1143000" lvl="2" indent="-228600" algn="just">
              <a:buFont typeface="Arial" panose="020B0604020202020204" pitchFamily="34" charset="0"/>
              <a:buChar char="•"/>
            </a:pPr>
            <a:r>
              <a:rPr lang="en-US" dirty="0" err="1">
                <a:solidFill>
                  <a:srgbClr val="262626"/>
                </a:solidFill>
                <a:latin typeface="Times New Roman" panose="02020603050405020304" pitchFamily="18" charset="0"/>
                <a:cs typeface="Times New Roman" panose="02020603050405020304" pitchFamily="18" charset="0"/>
              </a:rPr>
              <a:t>DNAm</a:t>
            </a:r>
            <a:r>
              <a:rPr lang="en-US" dirty="0">
                <a:solidFill>
                  <a:srgbClr val="262626"/>
                </a:solidFill>
                <a:latin typeface="Times New Roman" panose="02020603050405020304" pitchFamily="18" charset="0"/>
                <a:cs typeface="Times New Roman" panose="02020603050405020304" pitchFamily="18" charset="0"/>
              </a:rPr>
              <a:t> changes can serve as biomarkers for exposure to environmental stressors, including childhood adversity, and may help in understanding individual susceptibility to diseases.</a:t>
            </a:r>
            <a:endParaRPr lang="en-US" b="0" i="0" dirty="0">
              <a:solidFill>
                <a:srgbClr val="26262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7875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02574" y="236538"/>
            <a:ext cx="10058400" cy="1450975"/>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DNA Methylation as a Possible Mechanism Linking Childhood Adversity and Health</a:t>
            </a:r>
            <a:br>
              <a:rPr lang="en-US" sz="3200" b="1" dirty="0" smtClean="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24494" y="1387245"/>
            <a:ext cx="10758153" cy="2308324"/>
          </a:xfrm>
          <a:prstGeom prst="rect">
            <a:avLst/>
          </a:prstGeom>
        </p:spPr>
        <p:txBody>
          <a:bodyPr wrap="square">
            <a:spAutoFit/>
          </a:bodyPr>
          <a:lstStyle/>
          <a:p>
            <a:pPr marL="285750" indent="-285750">
              <a:buFont typeface="Arial" panose="020B0604020202020204" pitchFamily="34" charset="0"/>
              <a:buChar char="•"/>
            </a:pPr>
            <a:r>
              <a:rPr lang="en-US" b="1" dirty="0">
                <a:solidFill>
                  <a:srgbClr val="262626"/>
                </a:solidFill>
                <a:latin typeface="Times New Roman" panose="02020603050405020304" pitchFamily="18" charset="0"/>
                <a:cs typeface="Times New Roman" panose="02020603050405020304" pitchFamily="18" charset="0"/>
              </a:rPr>
              <a:t>Study Goals</a:t>
            </a:r>
            <a:endParaRPr lang="en-US" dirty="0">
              <a:solidFill>
                <a:srgbClr val="262626"/>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Investigate causal relationships between adversity-related </a:t>
            </a:r>
            <a:r>
              <a:rPr lang="en-US" dirty="0" err="1">
                <a:solidFill>
                  <a:srgbClr val="262626"/>
                </a:solidFill>
                <a:latin typeface="Times New Roman" panose="02020603050405020304" pitchFamily="18" charset="0"/>
                <a:cs typeface="Times New Roman" panose="02020603050405020304" pitchFamily="18" charset="0"/>
              </a:rPr>
              <a:t>DNAm</a:t>
            </a:r>
            <a:r>
              <a:rPr lang="en-US" dirty="0">
                <a:solidFill>
                  <a:srgbClr val="262626"/>
                </a:solidFill>
                <a:latin typeface="Times New Roman" panose="02020603050405020304" pitchFamily="18" charset="0"/>
                <a:cs typeface="Times New Roman" panose="02020603050405020304" pitchFamily="18" charset="0"/>
              </a:rPr>
              <a:t> and health outcomes</a:t>
            </a:r>
          </a:p>
          <a:p>
            <a:pPr marL="742950" lvl="1" indent="-285750">
              <a:buFont typeface="Arial" panose="020B0604020202020204" pitchFamily="34" charset="0"/>
              <a:buChar char="•"/>
            </a:pPr>
            <a:r>
              <a:rPr lang="en-US" dirty="0">
                <a:solidFill>
                  <a:srgbClr val="262626"/>
                </a:solidFill>
                <a:latin typeface="Times New Roman" panose="02020603050405020304" pitchFamily="18" charset="0"/>
                <a:cs typeface="Times New Roman" panose="02020603050405020304" pitchFamily="18" charset="0"/>
              </a:rPr>
              <a:t>Examine developmental timing of </a:t>
            </a:r>
            <a:r>
              <a:rPr lang="en-US" dirty="0" err="1">
                <a:solidFill>
                  <a:srgbClr val="262626"/>
                </a:solidFill>
                <a:latin typeface="Times New Roman" panose="02020603050405020304" pitchFamily="18" charset="0"/>
                <a:cs typeface="Times New Roman" panose="02020603050405020304" pitchFamily="18" charset="0"/>
              </a:rPr>
              <a:t>DNAm</a:t>
            </a:r>
            <a:r>
              <a:rPr lang="en-US" dirty="0">
                <a:solidFill>
                  <a:srgbClr val="262626"/>
                </a:solidFill>
                <a:latin typeface="Times New Roman" panose="02020603050405020304" pitchFamily="18" charset="0"/>
                <a:cs typeface="Times New Roman" panose="02020603050405020304" pitchFamily="18" charset="0"/>
              </a:rPr>
              <a:t> </a:t>
            </a:r>
            <a:r>
              <a:rPr lang="en-US" dirty="0" smtClean="0">
                <a:solidFill>
                  <a:srgbClr val="262626"/>
                </a:solidFill>
                <a:latin typeface="Times New Roman" panose="02020603050405020304" pitchFamily="18" charset="0"/>
                <a:cs typeface="Times New Roman" panose="02020603050405020304" pitchFamily="18" charset="0"/>
              </a:rPr>
              <a:t>alterations</a:t>
            </a:r>
          </a:p>
          <a:p>
            <a:pPr marL="742950" lvl="1" indent="-285750">
              <a:buFont typeface="Arial" panose="020B0604020202020204" pitchFamily="34" charset="0"/>
              <a:buChar char="•"/>
            </a:pPr>
            <a:endParaRPr lang="en-US" dirty="0" smtClean="0">
              <a:solidFill>
                <a:srgbClr val="262626"/>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Methodology</a:t>
            </a:r>
          </a:p>
          <a:p>
            <a:pPr marL="798513"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2-Sample Mendelian Randomization</a:t>
            </a:r>
            <a:endParaRPr lang="en-US" dirty="0"/>
          </a:p>
          <a:p>
            <a:pPr marL="512763"/>
            <a:r>
              <a:rPr lang="en-US" dirty="0" smtClean="0"/>
              <a:t/>
            </a:r>
            <a:br>
              <a:rPr lang="en-US" dirty="0" smtClean="0"/>
            </a:br>
            <a:endParaRPr lang="en-US" dirty="0" smtClean="0">
              <a:solidFill>
                <a:srgbClr val="262626"/>
              </a:solidFill>
              <a:latin typeface="-apple-system"/>
            </a:endParaRPr>
          </a:p>
        </p:txBody>
      </p:sp>
      <p:sp>
        <p:nvSpPr>
          <p:cNvPr id="3" name="Rectangle 2"/>
          <p:cNvSpPr/>
          <p:nvPr/>
        </p:nvSpPr>
        <p:spPr>
          <a:xfrm>
            <a:off x="3048000" y="1725265"/>
            <a:ext cx="6096000" cy="368755"/>
          </a:xfrm>
          <a:prstGeom prst="rect">
            <a:avLst/>
          </a:prstGeom>
        </p:spPr>
        <p:txBody>
          <a:bodyPr>
            <a:spAutoFit/>
          </a:bodyPr>
          <a:lstStyle/>
          <a:p>
            <a:pPr marL="57150" indent="-285750">
              <a:lnSpc>
                <a:spcPct val="107000"/>
              </a:lnSpc>
              <a:spcAft>
                <a:spcPts val="1200"/>
              </a:spcAft>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5" name="Rectangle 4"/>
          <p:cNvSpPr/>
          <p:nvPr/>
        </p:nvSpPr>
        <p:spPr>
          <a:xfrm>
            <a:off x="-133083" y="3086207"/>
            <a:ext cx="6096000" cy="2308324"/>
          </a:xfrm>
          <a:prstGeom prst="rect">
            <a:avLst/>
          </a:prstGeom>
        </p:spPr>
        <p:txBody>
          <a:bodyPr>
            <a:spAutoFit/>
          </a:bodyPr>
          <a:lstStyle/>
          <a:p>
            <a:pPr marL="914400" algn="just"/>
            <a:r>
              <a:rPr lang="en-US" b="1" dirty="0">
                <a:latin typeface="Times New Roman" panose="02020603050405020304" pitchFamily="18" charset="0"/>
                <a:cs typeface="Times New Roman" panose="02020603050405020304" pitchFamily="18" charset="0"/>
              </a:rPr>
              <a:t>Mendelian Randomization (MR)</a:t>
            </a:r>
            <a:endParaRPr lang="en-US" dirty="0">
              <a:latin typeface="Times New Roman" panose="02020603050405020304" pitchFamily="18" charset="0"/>
              <a:cs typeface="Times New Roman" panose="02020603050405020304" pitchFamily="18" charset="0"/>
            </a:endParaRPr>
          </a:p>
          <a:p>
            <a:pPr marL="914400" algn="just"/>
            <a:r>
              <a:rPr lang="en-US" b="1" dirty="0">
                <a:latin typeface="Times New Roman" panose="02020603050405020304" pitchFamily="18" charset="0"/>
                <a:cs typeface="Times New Roman" panose="02020603050405020304" pitchFamily="18" charset="0"/>
              </a:rPr>
              <a:t>Definition:</a:t>
            </a:r>
            <a:r>
              <a:rPr lang="en-US" dirty="0">
                <a:latin typeface="Times New Roman" panose="02020603050405020304" pitchFamily="18" charset="0"/>
                <a:cs typeface="Times New Roman" panose="02020603050405020304" pitchFamily="18" charset="0"/>
              </a:rPr>
              <a:t> A statistical method using genetic variants as tools to study causal links between exposures (e.g., behaviors, environmental factors) and outcomes (e.g., diseases).</a:t>
            </a:r>
          </a:p>
          <a:p>
            <a:pPr marL="914400" algn="just"/>
            <a:r>
              <a:rPr lang="en-US" b="1" dirty="0">
                <a:latin typeface="Times New Roman" panose="02020603050405020304" pitchFamily="18" charset="0"/>
                <a:cs typeface="Times New Roman" panose="02020603050405020304" pitchFamily="18" charset="0"/>
              </a:rPr>
              <a:t>Key Premise:</a:t>
            </a:r>
            <a:r>
              <a:rPr lang="en-US" dirty="0">
                <a:latin typeface="Times New Roman" panose="02020603050405020304" pitchFamily="18" charset="0"/>
                <a:cs typeface="Times New Roman" panose="02020603050405020304" pitchFamily="18" charset="0"/>
              </a:rPr>
              <a:t> Genetic variants associated with modifiable exposures can reveal if those exposures causally impact health outcomes.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6080" y="3086207"/>
            <a:ext cx="5364975" cy="2944862"/>
          </a:xfrm>
          <a:prstGeom prst="rect">
            <a:avLst/>
          </a:prstGeom>
        </p:spPr>
      </p:pic>
    </p:spTree>
    <p:extLst>
      <p:ext uri="{BB962C8B-B14F-4D97-AF65-F5344CB8AC3E}">
        <p14:creationId xmlns:p14="http://schemas.microsoft.com/office/powerpoint/2010/main" val="1933547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02574" y="236538"/>
            <a:ext cx="10058400" cy="1450975"/>
          </a:xfrm>
        </p:spPr>
        <p:txBody>
          <a:bodyPr>
            <a:noAutofit/>
          </a:bodyPr>
          <a:lstStyle/>
          <a:p>
            <a:pPr algn="ctr"/>
            <a:r>
              <a:rPr lang="en-US" sz="3200" b="1" dirty="0" smtClean="0">
                <a:latin typeface="Times New Roman" panose="02020603050405020304" pitchFamily="18" charset="0"/>
                <a:cs typeface="Times New Roman" panose="02020603050405020304" pitchFamily="18" charset="0"/>
              </a:rPr>
              <a:t>DNA Methylation as a Possible Mechanism Linking Childhood Adversity and Health</a:t>
            </a:r>
            <a:br>
              <a:rPr lang="en-US" sz="3200" b="1" dirty="0" smtClean="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048000" y="1725265"/>
            <a:ext cx="6096000" cy="368755"/>
          </a:xfrm>
          <a:prstGeom prst="rect">
            <a:avLst/>
          </a:prstGeom>
        </p:spPr>
        <p:txBody>
          <a:bodyPr>
            <a:spAutoFit/>
          </a:bodyPr>
          <a:lstStyle/>
          <a:p>
            <a:pPr marL="57150" indent="-285750">
              <a:lnSpc>
                <a:spcPct val="107000"/>
              </a:lnSpc>
              <a:spcAft>
                <a:spcPts val="1200"/>
              </a:spcAft>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5" name="Rectangle 4"/>
          <p:cNvSpPr/>
          <p:nvPr/>
        </p:nvSpPr>
        <p:spPr>
          <a:xfrm>
            <a:off x="1069190" y="1442435"/>
            <a:ext cx="10325167" cy="400110"/>
          </a:xfrm>
          <a:prstGeom prst="rect">
            <a:avLst/>
          </a:prstGeom>
        </p:spPr>
        <p:txBody>
          <a:bodyPr wrap="square">
            <a:spAutoFit/>
          </a:bodyPr>
          <a:lstStyle/>
          <a:p>
            <a:pPr algn="just"/>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125343" y="1275010"/>
            <a:ext cx="8271683" cy="5098832"/>
          </a:xfrm>
          <a:prstGeom prst="rect">
            <a:avLst/>
          </a:prstGeom>
        </p:spPr>
        <p:txBody>
          <a:bodyPr wrap="square">
            <a:spAutoFit/>
          </a:bodyPr>
          <a:lstStyle/>
          <a:p>
            <a:pPr>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Key Principles of 2-Sample Mendelian Randomization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Instrumental Variables: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Genetic variants (usually single nucleotide polymorphisms, or SNPs) are used as instruments. These variants should:</a:t>
            </a:r>
          </a:p>
          <a:p>
            <a:pPr marL="285750" indent="-285750">
              <a:spcAft>
                <a:spcPts val="800"/>
              </a:spcAft>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Be strongly associated with the exposure of interest (in this case, DNA methylation).</a:t>
            </a:r>
          </a:p>
          <a:p>
            <a:pPr marL="285750" indent="-285750">
              <a:spcAft>
                <a:spcPts val="800"/>
              </a:spcAft>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Not be associated with confounders that affect both the exposure and outcome.</a:t>
            </a:r>
          </a:p>
          <a:p>
            <a:pPr marL="285750" indent="-285750">
              <a:spcAft>
                <a:spcPts val="800"/>
              </a:spcAft>
              <a:buFont typeface="Arial" panose="020B0604020202020204" pitchFamily="34" charset="0"/>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Affect the outcome only through the exposure (no direct effect).</a:t>
            </a:r>
          </a:p>
          <a:p>
            <a:pPr>
              <a:spcAft>
                <a:spcPts val="800"/>
              </a:spcAft>
            </a:pPr>
            <a:endParaRPr lang="en-US" b="1"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Two-Sample </a:t>
            </a:r>
            <a:r>
              <a:rPr lang="en-US" b="1" dirty="0">
                <a:latin typeface="Times New Roman" panose="02020603050405020304" pitchFamily="18" charset="0"/>
                <a:ea typeface="Calibri" panose="020F0502020204030204" pitchFamily="34" charset="0"/>
                <a:cs typeface="Times New Roman" panose="02020603050405020304" pitchFamily="18" charset="0"/>
              </a:rPr>
              <a:t>Design:</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In 2-sample MR, two independent datasets are used:</a:t>
            </a:r>
          </a:p>
          <a:p>
            <a:pPr>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Sample 1:</a:t>
            </a:r>
            <a:r>
              <a:rPr lang="en-US" sz="1400" dirty="0">
                <a:latin typeface="Times New Roman" panose="02020603050405020304" pitchFamily="18" charset="0"/>
                <a:ea typeface="Calibri" panose="020F0502020204030204" pitchFamily="34" charset="0"/>
                <a:cs typeface="Times New Roman" panose="02020603050405020304" pitchFamily="18" charset="0"/>
              </a:rPr>
              <a:t> This dataset is used to establish the association between genetic variants and the exposure (</a:t>
            </a:r>
            <a:r>
              <a:rPr lang="en-US" sz="1400" dirty="0" err="1">
                <a:latin typeface="Times New Roman" panose="02020603050405020304" pitchFamily="18" charset="0"/>
                <a:ea typeface="Calibri" panose="020F0502020204030204" pitchFamily="34" charset="0"/>
                <a:cs typeface="Times New Roman" panose="02020603050405020304" pitchFamily="18" charset="0"/>
              </a:rPr>
              <a:t>DNAm</a:t>
            </a:r>
            <a:r>
              <a:rPr lang="en-US" sz="14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Sample 2:</a:t>
            </a:r>
            <a:r>
              <a:rPr lang="en-US" sz="1400" dirty="0">
                <a:latin typeface="Times New Roman" panose="02020603050405020304" pitchFamily="18" charset="0"/>
                <a:ea typeface="Calibri" panose="020F0502020204030204" pitchFamily="34" charset="0"/>
                <a:cs typeface="Times New Roman" panose="02020603050405020304" pitchFamily="18" charset="0"/>
              </a:rPr>
              <a:t> This dataset is used to evaluate the relationship between the same genetic variants and the health outcomes (e.g., mental and physical health conditions).</a:t>
            </a:r>
          </a:p>
          <a:p>
            <a:r>
              <a:rPr lang="en-US" dirty="0">
                <a:latin typeface="Times New Roman" panose="02020603050405020304" pitchFamily="18" charset="0"/>
                <a:ea typeface="Calibri" panose="020F0502020204030204" pitchFamily="34" charset="0"/>
                <a:cs typeface="Times New Roman" panose="02020603050405020304" pitchFamily="18" charset="0"/>
              </a:rPr>
              <a:t>This approach allows researchers to leverage large </a:t>
            </a:r>
            <a:r>
              <a:rPr lang="en-US" dirty="0" err="1">
                <a:latin typeface="Times New Roman" panose="02020603050405020304" pitchFamily="18" charset="0"/>
                <a:ea typeface="Calibri" panose="020F0502020204030204" pitchFamily="34" charset="0"/>
                <a:cs typeface="Times New Roman" panose="02020603050405020304" pitchFamily="18" charset="0"/>
              </a:rPr>
              <a:t>biobanks</a:t>
            </a:r>
            <a:r>
              <a:rPr lang="en-US" dirty="0">
                <a:latin typeface="Times New Roman" panose="02020603050405020304" pitchFamily="18" charset="0"/>
                <a:ea typeface="Calibri" panose="020F0502020204030204" pitchFamily="34" charset="0"/>
                <a:cs typeface="Times New Roman" panose="02020603050405020304" pitchFamily="18" charset="0"/>
              </a:rPr>
              <a:t> or genome-wide association studies </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3910" y="3132492"/>
            <a:ext cx="3868090" cy="298947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7021" y="1340039"/>
            <a:ext cx="4306327" cy="1637421"/>
          </a:xfrm>
          <a:prstGeom prst="rect">
            <a:avLst/>
          </a:prstGeom>
        </p:spPr>
      </p:pic>
    </p:spTree>
    <p:extLst>
      <p:ext uri="{BB962C8B-B14F-4D97-AF65-F5344CB8AC3E}">
        <p14:creationId xmlns:p14="http://schemas.microsoft.com/office/powerpoint/2010/main" val="1510031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9426" y="1842195"/>
            <a:ext cx="11155680" cy="4091874"/>
          </a:xfrm>
          <a:prstGeom prst="rect">
            <a:avLst/>
          </a:prstGeom>
        </p:spPr>
      </p:pic>
      <p:sp>
        <p:nvSpPr>
          <p:cNvPr id="3" name="Title 1"/>
          <p:cNvSpPr txBox="1">
            <a:spLocks/>
          </p:cNvSpPr>
          <p:nvPr/>
        </p:nvSpPr>
        <p:spPr>
          <a:xfrm>
            <a:off x="1202574" y="236538"/>
            <a:ext cx="10058400" cy="145097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b="1" dirty="0" smtClean="0">
                <a:latin typeface="Times New Roman" panose="02020603050405020304" pitchFamily="18" charset="0"/>
                <a:cs typeface="Times New Roman" panose="02020603050405020304" pitchFamily="18" charset="0"/>
              </a:rPr>
              <a:t>DNA Methylation as a Possible Mechanism Linking Childhood Adversity and Health</a:t>
            </a:r>
            <a:br>
              <a:rPr lang="en-US" sz="3200" b="1" dirty="0" smtClean="0">
                <a:latin typeface="Times New Roman" panose="02020603050405020304" pitchFamily="18" charset="0"/>
                <a:cs typeface="Times New Roman" panose="02020603050405020304" pitchFamily="18" charset="0"/>
              </a:rPr>
            </a:b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103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19089</TotalTime>
  <Words>3902</Words>
  <Application>Microsoft Office PowerPoint</Application>
  <PresentationFormat>Widescreen</PresentationFormat>
  <Paragraphs>473</Paragraphs>
  <Slides>46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-apple-system</vt:lpstr>
      <vt:lpstr>Arial</vt:lpstr>
      <vt:lpstr>Calibri</vt:lpstr>
      <vt:lpstr>Calibri Light</vt:lpstr>
      <vt:lpstr>Courier New</vt:lpstr>
      <vt:lpstr>Symbol</vt:lpstr>
      <vt:lpstr>Times New Roman</vt:lpstr>
      <vt:lpstr>Wingdings</vt:lpstr>
      <vt:lpstr>Retrospect</vt:lpstr>
      <vt:lpstr>Journal Watch Presentation </vt:lpstr>
      <vt:lpstr>https://academic.oup.com/aje </vt:lpstr>
      <vt:lpstr>PowerPoint Presentation</vt:lpstr>
      <vt:lpstr>PowerPoint Presentation</vt:lpstr>
      <vt:lpstr>DNA Methylation as a Possible Mechanism Linking Childhood Adversity and Health </vt:lpstr>
      <vt:lpstr>DNA Methylation as a Possible Mechanism Linking Childhood Adversity and Health </vt:lpstr>
      <vt:lpstr>DNA Methylation as a Possible Mechanism Linking Childhood Adversity and Health </vt:lpstr>
      <vt:lpstr>DNA Methylation as a Possible Mechanism Linking Childhood Adversity and Health </vt:lpstr>
      <vt:lpstr>PowerPoint Presentation</vt:lpstr>
      <vt:lpstr>PowerPoint Presentation</vt:lpstr>
      <vt:lpstr>Childhood adversity and time to pregnancy in a preconception cohort </vt:lpstr>
      <vt:lpstr>PowerPoint Presentation</vt:lpstr>
      <vt:lpstr>PowerPoint Presentation</vt:lpstr>
      <vt:lpstr>A simulation-based bias analysis to assess the impact of unmeasured confounding when designing nonrandomized database studies</vt:lpstr>
      <vt:lpstr>PowerPoint Presentation</vt:lpstr>
      <vt:lpstr>  </vt:lpstr>
      <vt:lpstr>Antidepressant drugs and risk of developing glioma: a national registry-based case-control study and a meta-analysis</vt:lpstr>
      <vt:lpstr>PowerPoint Presentation</vt:lpstr>
      <vt:lpstr>Assessing trends in internalizing symptoms among radicalized and minoritized adolescents: results from the Monitoring the Future Study 2005-2020</vt:lpstr>
      <vt:lpstr>PowerPoint Presentation</vt:lpstr>
      <vt:lpstr>Building transparency and reproducibility into the practice of pharmacoepidemiology and outcomes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Logistic Regression</dc:title>
  <dc:creator>Davodi</dc:creator>
  <cp:lastModifiedBy>Web Master</cp:lastModifiedBy>
  <cp:revision>182</cp:revision>
  <dcterms:created xsi:type="dcterms:W3CDTF">2024-02-17T13:29:09Z</dcterms:created>
  <dcterms:modified xsi:type="dcterms:W3CDTF">2025-10-22T08:19:31Z</dcterms:modified>
</cp:coreProperties>
</file>